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7.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6"/>
  </p:notesMasterIdLst>
  <p:handoutMasterIdLst>
    <p:handoutMasterId r:id="rId37"/>
  </p:handoutMasterIdLst>
  <p:sldIdLst>
    <p:sldId id="258" r:id="rId5"/>
    <p:sldId id="277" r:id="rId6"/>
    <p:sldId id="268" r:id="rId7"/>
    <p:sldId id="269" r:id="rId8"/>
    <p:sldId id="279" r:id="rId9"/>
    <p:sldId id="272" r:id="rId10"/>
    <p:sldId id="278" r:id="rId11"/>
    <p:sldId id="292" r:id="rId12"/>
    <p:sldId id="281" r:id="rId13"/>
    <p:sldId id="287" r:id="rId14"/>
    <p:sldId id="288" r:id="rId15"/>
    <p:sldId id="291" r:id="rId16"/>
    <p:sldId id="280" r:id="rId17"/>
    <p:sldId id="282" r:id="rId18"/>
    <p:sldId id="283" r:id="rId19"/>
    <p:sldId id="271" r:id="rId20"/>
    <p:sldId id="293" r:id="rId21"/>
    <p:sldId id="296" r:id="rId22"/>
    <p:sldId id="298" r:id="rId23"/>
    <p:sldId id="314" r:id="rId24"/>
    <p:sldId id="309" r:id="rId25"/>
    <p:sldId id="317" r:id="rId26"/>
    <p:sldId id="307" r:id="rId27"/>
    <p:sldId id="310" r:id="rId28"/>
    <p:sldId id="316" r:id="rId29"/>
    <p:sldId id="315" r:id="rId30"/>
    <p:sldId id="318" r:id="rId31"/>
    <p:sldId id="286" r:id="rId32"/>
    <p:sldId id="319" r:id="rId33"/>
    <p:sldId id="273" r:id="rId34"/>
    <p:sldId id="276" r:id="rId35"/>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5991"/>
    <a:srgbClr val="161869"/>
    <a:srgbClr val="08A4F9"/>
    <a:srgbClr val="1A1255"/>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26" autoAdjust="0"/>
    <p:restoredTop sz="94742" autoAdjust="0"/>
  </p:normalViewPr>
  <p:slideViewPr>
    <p:cSldViewPr snapToGrid="0" showGuides="1">
      <p:cViewPr varScale="1">
        <p:scale>
          <a:sx n="73" d="100"/>
          <a:sy n="73" d="100"/>
        </p:scale>
        <p:origin x="1416" y="488"/>
      </p:cViewPr>
      <p:guideLst>
        <p:guide orient="horz" pos="2160"/>
        <p:guide pos="3840"/>
      </p:guideLst>
    </p:cSldViewPr>
  </p:slideViewPr>
  <p:notesTextViewPr>
    <p:cViewPr>
      <p:scale>
        <a:sx n="1" d="1"/>
        <a:sy n="1" d="1"/>
      </p:scale>
      <p:origin x="0" y="0"/>
    </p:cViewPr>
  </p:notesTextViewPr>
  <p:sorterViewPr>
    <p:cViewPr>
      <p:scale>
        <a:sx n="100" d="100"/>
        <a:sy n="100" d="100"/>
      </p:scale>
      <p:origin x="0" y="-413"/>
    </p:cViewPr>
  </p:sorterViewPr>
  <p:notesViewPr>
    <p:cSldViewPr snapToGrid="0">
      <p:cViewPr varScale="1">
        <p:scale>
          <a:sx n="88" d="100"/>
          <a:sy n="88" d="100"/>
        </p:scale>
        <p:origin x="382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Feuille_de_calcul_Microsoft_Excel.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Feuille_de_calcul_Microsoft_Excel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Feuille_de_calcul_Microsoft_Excel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Feuille_de_calcul_Microsoft_Excel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Feuille_de_calcul_Microsoft_Excel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Feuille_de_calcul_Microsoft_Excel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Feuille_de_calcul_Microsoft_Excel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Feuille_de_calcul_Microsoft_Excel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Temps </a:t>
            </a:r>
            <a:r>
              <a:rPr lang="en-US" dirty="0" err="1"/>
              <a:t>d’exécution</a:t>
            </a:r>
            <a:r>
              <a:rPr lang="en-US" dirty="0"/>
              <a:t> </a:t>
            </a:r>
            <a:r>
              <a:rPr lang="en-US" sz="1600" dirty="0"/>
              <a:t>(</a:t>
            </a:r>
            <a:r>
              <a:rPr lang="en-US" sz="1600" dirty="0" err="1"/>
              <a:t>secondes</a:t>
            </a:r>
            <a:r>
              <a:rPr lang="en-US" sz="1600" dirty="0"/>
              <a:t>)</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Feuil1!$B$1</c:f>
              <c:strCache>
                <c:ptCount val="1"/>
                <c:pt idx="0">
                  <c:v>Durée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Feuil1!$A$2:$A$5</c:f>
              <c:strCache>
                <c:ptCount val="4"/>
                <c:pt idx="0">
                  <c:v>Regression Linéaire </c:v>
                </c:pt>
                <c:pt idx="1">
                  <c:v>Forêt aléatoire</c:v>
                </c:pt>
                <c:pt idx="2">
                  <c:v>Gradient boosting</c:v>
                </c:pt>
                <c:pt idx="3">
                  <c:v>SVR Linéaire</c:v>
                </c:pt>
              </c:strCache>
            </c:strRef>
          </c:cat>
          <c:val>
            <c:numRef>
              <c:f>Feuil1!$B$2:$B$5</c:f>
              <c:numCache>
                <c:formatCode>General</c:formatCode>
                <c:ptCount val="4"/>
                <c:pt idx="0">
                  <c:v>0.11</c:v>
                </c:pt>
                <c:pt idx="1">
                  <c:v>9.2200000000000006</c:v>
                </c:pt>
                <c:pt idx="2">
                  <c:v>207.14</c:v>
                </c:pt>
                <c:pt idx="3">
                  <c:v>3.87</c:v>
                </c:pt>
              </c:numCache>
            </c:numRef>
          </c:val>
          <c:extLst>
            <c:ext xmlns:c16="http://schemas.microsoft.com/office/drawing/2014/chart" uri="{C3380CC4-5D6E-409C-BE32-E72D297353CC}">
              <c16:uniqueId val="{00000000-378A-5545-A545-7C9C8E6D2A27}"/>
            </c:ext>
          </c:extLst>
        </c:ser>
        <c:dLbls>
          <c:showLegendKey val="0"/>
          <c:showVal val="0"/>
          <c:showCatName val="0"/>
          <c:showSerName val="0"/>
          <c:showPercent val="0"/>
          <c:showBubbleSize val="0"/>
        </c:dLbls>
        <c:gapWidth val="219"/>
        <c:overlap val="-27"/>
        <c:axId val="1009193839"/>
        <c:axId val="1009195551"/>
      </c:barChart>
      <c:catAx>
        <c:axId val="10091938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9195551"/>
        <c:crosses val="autoZero"/>
        <c:auto val="1"/>
        <c:lblAlgn val="ctr"/>
        <c:lblOffset val="100"/>
        <c:noMultiLvlLbl val="0"/>
      </c:catAx>
      <c:valAx>
        <c:axId val="10091955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91938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dirty="0"/>
              <a:t>Comparaison des performances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manualLayout>
          <c:layoutTarget val="inner"/>
          <c:xMode val="edge"/>
          <c:yMode val="edge"/>
          <c:x val="4.5555015687506778E-2"/>
          <c:y val="0.10320711717475903"/>
          <c:w val="0.93516620676681583"/>
          <c:h val="0.76748654235442038"/>
        </c:manualLayout>
      </c:layout>
      <c:barChart>
        <c:barDir val="col"/>
        <c:grouping val="clustered"/>
        <c:varyColors val="0"/>
        <c:ser>
          <c:idx val="0"/>
          <c:order val="0"/>
          <c:tx>
            <c:strRef>
              <c:f>Feuil1!$B$1</c:f>
              <c:strCache>
                <c:ptCount val="1"/>
                <c:pt idx="0">
                  <c:v>R2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Feuil1!$A$2:$A$5</c:f>
              <c:strCache>
                <c:ptCount val="4"/>
                <c:pt idx="0">
                  <c:v>Regression linéaire </c:v>
                </c:pt>
                <c:pt idx="1">
                  <c:v>Forêt aléatoire</c:v>
                </c:pt>
                <c:pt idx="2">
                  <c:v>Gradient Boosting</c:v>
                </c:pt>
                <c:pt idx="3">
                  <c:v>SVR Linéaire</c:v>
                </c:pt>
              </c:strCache>
            </c:strRef>
          </c:cat>
          <c:val>
            <c:numRef>
              <c:f>Feuil1!$B$2:$B$5</c:f>
              <c:numCache>
                <c:formatCode>General</c:formatCode>
                <c:ptCount val="4"/>
                <c:pt idx="0">
                  <c:v>0.6</c:v>
                </c:pt>
                <c:pt idx="1">
                  <c:v>0.64</c:v>
                </c:pt>
                <c:pt idx="2">
                  <c:v>0.62</c:v>
                </c:pt>
                <c:pt idx="3">
                  <c:v>0.53</c:v>
                </c:pt>
              </c:numCache>
            </c:numRef>
          </c:val>
          <c:extLst>
            <c:ext xmlns:c16="http://schemas.microsoft.com/office/drawing/2014/chart" uri="{C3380CC4-5D6E-409C-BE32-E72D297353CC}">
              <c16:uniqueId val="{00000000-CE05-40CF-AB23-C3C1576F9CAD}"/>
            </c:ext>
          </c:extLst>
        </c:ser>
        <c:ser>
          <c:idx val="1"/>
          <c:order val="1"/>
          <c:tx>
            <c:strRef>
              <c:f>Feuil1!$C$1</c:f>
              <c:strCache>
                <c:ptCount val="1"/>
                <c:pt idx="0">
                  <c:v>MSE</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Feuil1!$A$2:$A$5</c:f>
              <c:strCache>
                <c:ptCount val="4"/>
                <c:pt idx="0">
                  <c:v>Regression linéaire </c:v>
                </c:pt>
                <c:pt idx="1">
                  <c:v>Forêt aléatoire</c:v>
                </c:pt>
                <c:pt idx="2">
                  <c:v>Gradient Boosting</c:v>
                </c:pt>
                <c:pt idx="3">
                  <c:v>SVR Linéaire</c:v>
                </c:pt>
              </c:strCache>
            </c:strRef>
          </c:cat>
          <c:val>
            <c:numRef>
              <c:f>Feuil1!$C$2:$C$5</c:f>
              <c:numCache>
                <c:formatCode>General</c:formatCode>
                <c:ptCount val="4"/>
                <c:pt idx="0">
                  <c:v>0.43</c:v>
                </c:pt>
                <c:pt idx="1">
                  <c:v>0.4</c:v>
                </c:pt>
                <c:pt idx="2">
                  <c:v>0.42</c:v>
                </c:pt>
                <c:pt idx="3">
                  <c:v>0.52</c:v>
                </c:pt>
              </c:numCache>
            </c:numRef>
          </c:val>
          <c:extLst>
            <c:ext xmlns:c16="http://schemas.microsoft.com/office/drawing/2014/chart" uri="{C3380CC4-5D6E-409C-BE32-E72D297353CC}">
              <c16:uniqueId val="{00000001-CE05-40CF-AB23-C3C1576F9CAD}"/>
            </c:ext>
          </c:extLst>
        </c:ser>
        <c:dLbls>
          <c:showLegendKey val="0"/>
          <c:showVal val="0"/>
          <c:showCatName val="0"/>
          <c:showSerName val="0"/>
          <c:showPercent val="0"/>
          <c:showBubbleSize val="0"/>
        </c:dLbls>
        <c:gapWidth val="219"/>
        <c:overlap val="-27"/>
        <c:axId val="1018832207"/>
        <c:axId val="806150095"/>
      </c:barChart>
      <c:catAx>
        <c:axId val="10188322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806150095"/>
        <c:crosses val="autoZero"/>
        <c:auto val="1"/>
        <c:lblAlgn val="ctr"/>
        <c:lblOffset val="100"/>
        <c:noMultiLvlLbl val="0"/>
      </c:catAx>
      <c:valAx>
        <c:axId val="8061500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18832207"/>
        <c:crosses val="autoZero"/>
        <c:crossBetween val="between"/>
      </c:valAx>
      <c:spPr>
        <a:noFill/>
        <a:ln>
          <a:solidFill>
            <a:schemeClr val="tx1"/>
          </a:solid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Temps </a:t>
            </a:r>
            <a:r>
              <a:rPr lang="en-US" dirty="0" err="1"/>
              <a:t>d’execution</a:t>
            </a:r>
            <a:endParaRPr lang="en-US" dirty="0"/>
          </a:p>
          <a:p>
            <a:pPr>
              <a:defRPr/>
            </a:pPr>
            <a:r>
              <a:rPr lang="en-US" sz="1600" dirty="0"/>
              <a:t>(</a:t>
            </a:r>
            <a:r>
              <a:rPr lang="en-US" sz="1600" dirty="0" err="1"/>
              <a:t>secondes</a:t>
            </a:r>
            <a:r>
              <a:rPr lang="en-US" sz="1600" dirty="0"/>
              <a:t>)</a:t>
            </a:r>
          </a:p>
        </c:rich>
      </c:tx>
      <c:layout>
        <c:manualLayout>
          <c:xMode val="edge"/>
          <c:yMode val="edge"/>
          <c:x val="0.23049233278527567"/>
          <c:y val="2.1093748702402271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Feuil1!$B$1</c:f>
              <c:strCache>
                <c:ptCount val="1"/>
                <c:pt idx="0">
                  <c:v>Durée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Feuil1!$A$2:$A$5</c:f>
              <c:strCache>
                <c:ptCount val="4"/>
                <c:pt idx="0">
                  <c:v>Regression Linéaire </c:v>
                </c:pt>
                <c:pt idx="1">
                  <c:v>Forêt aléatoire</c:v>
                </c:pt>
                <c:pt idx="2">
                  <c:v>Gradient boosting</c:v>
                </c:pt>
                <c:pt idx="3">
                  <c:v>SVR Linéaire</c:v>
                </c:pt>
              </c:strCache>
            </c:strRef>
          </c:cat>
          <c:val>
            <c:numRef>
              <c:f>Feuil1!$B$2:$B$5</c:f>
              <c:numCache>
                <c:formatCode>General</c:formatCode>
                <c:ptCount val="4"/>
                <c:pt idx="0">
                  <c:v>0.09</c:v>
                </c:pt>
                <c:pt idx="1">
                  <c:v>10.26</c:v>
                </c:pt>
                <c:pt idx="2">
                  <c:v>223.59</c:v>
                </c:pt>
                <c:pt idx="3">
                  <c:v>3.49</c:v>
                </c:pt>
              </c:numCache>
            </c:numRef>
          </c:val>
          <c:extLst>
            <c:ext xmlns:c16="http://schemas.microsoft.com/office/drawing/2014/chart" uri="{C3380CC4-5D6E-409C-BE32-E72D297353CC}">
              <c16:uniqueId val="{00000000-378A-5545-A545-7C9C8E6D2A27}"/>
            </c:ext>
          </c:extLst>
        </c:ser>
        <c:dLbls>
          <c:showLegendKey val="0"/>
          <c:showVal val="0"/>
          <c:showCatName val="0"/>
          <c:showSerName val="0"/>
          <c:showPercent val="0"/>
          <c:showBubbleSize val="0"/>
        </c:dLbls>
        <c:gapWidth val="219"/>
        <c:overlap val="-27"/>
        <c:axId val="1009193839"/>
        <c:axId val="1009195551"/>
      </c:barChart>
      <c:catAx>
        <c:axId val="10091938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9195551"/>
        <c:crosses val="autoZero"/>
        <c:auto val="1"/>
        <c:lblAlgn val="ctr"/>
        <c:lblOffset val="100"/>
        <c:noMultiLvlLbl val="0"/>
      </c:catAx>
      <c:valAx>
        <c:axId val="10091955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91938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dirty="0"/>
              <a:t>Comparaison des performances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manualLayout>
          <c:layoutTarget val="inner"/>
          <c:xMode val="edge"/>
          <c:yMode val="edge"/>
          <c:x val="4.5555015687506778E-2"/>
          <c:y val="0.10320711717475903"/>
          <c:w val="0.93516620676681583"/>
          <c:h val="0.76748654235442038"/>
        </c:manualLayout>
      </c:layout>
      <c:barChart>
        <c:barDir val="col"/>
        <c:grouping val="clustered"/>
        <c:varyColors val="0"/>
        <c:ser>
          <c:idx val="0"/>
          <c:order val="0"/>
          <c:tx>
            <c:strRef>
              <c:f>Feuil1!$B$1</c:f>
              <c:strCache>
                <c:ptCount val="1"/>
                <c:pt idx="0">
                  <c:v>R2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Feuil1!$A$2:$A$5</c:f>
              <c:strCache>
                <c:ptCount val="4"/>
                <c:pt idx="0">
                  <c:v>Regression linéaire </c:v>
                </c:pt>
                <c:pt idx="1">
                  <c:v>Forêt aléatoire</c:v>
                </c:pt>
                <c:pt idx="2">
                  <c:v>Gradient Boosting</c:v>
                </c:pt>
                <c:pt idx="3">
                  <c:v>SVR Linéaire</c:v>
                </c:pt>
              </c:strCache>
            </c:strRef>
          </c:cat>
          <c:val>
            <c:numRef>
              <c:f>Feuil1!$B$2:$B$5</c:f>
              <c:numCache>
                <c:formatCode>General</c:formatCode>
                <c:ptCount val="4"/>
                <c:pt idx="0">
                  <c:v>0.48</c:v>
                </c:pt>
                <c:pt idx="1">
                  <c:v>0.53</c:v>
                </c:pt>
                <c:pt idx="2">
                  <c:v>0.54</c:v>
                </c:pt>
                <c:pt idx="3">
                  <c:v>0.25</c:v>
                </c:pt>
              </c:numCache>
            </c:numRef>
          </c:val>
          <c:extLst>
            <c:ext xmlns:c16="http://schemas.microsoft.com/office/drawing/2014/chart" uri="{C3380CC4-5D6E-409C-BE32-E72D297353CC}">
              <c16:uniqueId val="{00000000-CE05-40CF-AB23-C3C1576F9CAD}"/>
            </c:ext>
          </c:extLst>
        </c:ser>
        <c:ser>
          <c:idx val="1"/>
          <c:order val="1"/>
          <c:tx>
            <c:strRef>
              <c:f>Feuil1!$C$1</c:f>
              <c:strCache>
                <c:ptCount val="1"/>
                <c:pt idx="0">
                  <c:v>MSE</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Feuil1!$A$2:$A$5</c:f>
              <c:strCache>
                <c:ptCount val="4"/>
                <c:pt idx="0">
                  <c:v>Regression linéaire </c:v>
                </c:pt>
                <c:pt idx="1">
                  <c:v>Forêt aléatoire</c:v>
                </c:pt>
                <c:pt idx="2">
                  <c:v>Gradient Boosting</c:v>
                </c:pt>
                <c:pt idx="3">
                  <c:v>SVR Linéaire</c:v>
                </c:pt>
              </c:strCache>
            </c:strRef>
          </c:cat>
          <c:val>
            <c:numRef>
              <c:f>Feuil1!$C$2:$C$5</c:f>
              <c:numCache>
                <c:formatCode>General</c:formatCode>
                <c:ptCount val="4"/>
                <c:pt idx="0">
                  <c:v>0.83</c:v>
                </c:pt>
                <c:pt idx="1">
                  <c:v>0.75</c:v>
                </c:pt>
                <c:pt idx="2">
                  <c:v>0.74</c:v>
                </c:pt>
                <c:pt idx="3">
                  <c:v>1.19</c:v>
                </c:pt>
              </c:numCache>
            </c:numRef>
          </c:val>
          <c:extLst>
            <c:ext xmlns:c16="http://schemas.microsoft.com/office/drawing/2014/chart" uri="{C3380CC4-5D6E-409C-BE32-E72D297353CC}">
              <c16:uniqueId val="{00000001-CE05-40CF-AB23-C3C1576F9CAD}"/>
            </c:ext>
          </c:extLst>
        </c:ser>
        <c:dLbls>
          <c:showLegendKey val="0"/>
          <c:showVal val="0"/>
          <c:showCatName val="0"/>
          <c:showSerName val="0"/>
          <c:showPercent val="0"/>
          <c:showBubbleSize val="0"/>
        </c:dLbls>
        <c:gapWidth val="219"/>
        <c:overlap val="-27"/>
        <c:axId val="1018832207"/>
        <c:axId val="806150095"/>
      </c:barChart>
      <c:catAx>
        <c:axId val="10188322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806150095"/>
        <c:crosses val="autoZero"/>
        <c:auto val="1"/>
        <c:lblAlgn val="ctr"/>
        <c:lblOffset val="100"/>
        <c:noMultiLvlLbl val="0"/>
      </c:catAx>
      <c:valAx>
        <c:axId val="8061500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18832207"/>
        <c:crosses val="autoZero"/>
        <c:crossBetween val="between"/>
      </c:valAx>
      <c:spPr>
        <a:noFill/>
        <a:ln>
          <a:solidFill>
            <a:schemeClr val="tx1"/>
          </a:solid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dirty="0"/>
              <a:t>Comparaison des performances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manualLayout>
          <c:layoutTarget val="inner"/>
          <c:xMode val="edge"/>
          <c:yMode val="edge"/>
          <c:x val="4.5555015687506778E-2"/>
          <c:y val="0.10320711717475903"/>
          <c:w val="0.93516620676681583"/>
          <c:h val="0.76748654235442038"/>
        </c:manualLayout>
      </c:layout>
      <c:barChart>
        <c:barDir val="col"/>
        <c:grouping val="clustered"/>
        <c:varyColors val="0"/>
        <c:ser>
          <c:idx val="0"/>
          <c:order val="0"/>
          <c:tx>
            <c:strRef>
              <c:f>Feuil1!$B$1</c:f>
              <c:strCache>
                <c:ptCount val="1"/>
                <c:pt idx="0">
                  <c:v>R2 sans ESS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Forêt aléatoire</c:v>
                </c:pt>
              </c:strCache>
            </c:strRef>
          </c:cat>
          <c:val>
            <c:numRef>
              <c:f>Feuil1!$B$2</c:f>
              <c:numCache>
                <c:formatCode>General</c:formatCode>
                <c:ptCount val="1"/>
                <c:pt idx="0">
                  <c:v>0.64</c:v>
                </c:pt>
              </c:numCache>
            </c:numRef>
          </c:val>
          <c:extLst>
            <c:ext xmlns:c16="http://schemas.microsoft.com/office/drawing/2014/chart" uri="{C3380CC4-5D6E-409C-BE32-E72D297353CC}">
              <c16:uniqueId val="{00000000-CE05-40CF-AB23-C3C1576F9CAD}"/>
            </c:ext>
          </c:extLst>
        </c:ser>
        <c:ser>
          <c:idx val="1"/>
          <c:order val="1"/>
          <c:tx>
            <c:strRef>
              <c:f>Feuil1!$C$1</c:f>
              <c:strCache>
                <c:ptCount val="1"/>
                <c:pt idx="0">
                  <c:v>R2 avec ESS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Forêt aléatoire</c:v>
                </c:pt>
              </c:strCache>
            </c:strRef>
          </c:cat>
          <c:val>
            <c:numRef>
              <c:f>Feuil1!$C$2</c:f>
              <c:numCache>
                <c:formatCode>General</c:formatCode>
                <c:ptCount val="1"/>
                <c:pt idx="0">
                  <c:v>0.57999999999999996</c:v>
                </c:pt>
              </c:numCache>
            </c:numRef>
          </c:val>
          <c:extLst>
            <c:ext xmlns:c16="http://schemas.microsoft.com/office/drawing/2014/chart" uri="{C3380CC4-5D6E-409C-BE32-E72D297353CC}">
              <c16:uniqueId val="{00000001-CE05-40CF-AB23-C3C1576F9CAD}"/>
            </c:ext>
          </c:extLst>
        </c:ser>
        <c:dLbls>
          <c:showLegendKey val="0"/>
          <c:showVal val="0"/>
          <c:showCatName val="0"/>
          <c:showSerName val="0"/>
          <c:showPercent val="0"/>
          <c:showBubbleSize val="0"/>
        </c:dLbls>
        <c:gapWidth val="219"/>
        <c:overlap val="-27"/>
        <c:axId val="1018832207"/>
        <c:axId val="806150095"/>
      </c:barChart>
      <c:catAx>
        <c:axId val="10188322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806150095"/>
        <c:crosses val="autoZero"/>
        <c:auto val="1"/>
        <c:lblAlgn val="ctr"/>
        <c:lblOffset val="100"/>
        <c:noMultiLvlLbl val="0"/>
      </c:catAx>
      <c:valAx>
        <c:axId val="8061500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18832207"/>
        <c:crosses val="autoZero"/>
        <c:crossBetween val="between"/>
      </c:valAx>
      <c:spPr>
        <a:noFill/>
        <a:ln>
          <a:solidFill>
            <a:schemeClr val="tx1"/>
          </a:solid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Temps </a:t>
            </a:r>
            <a:r>
              <a:rPr lang="en-US" dirty="0" err="1"/>
              <a:t>d’exécution</a:t>
            </a:r>
            <a:endParaRPr lang="en-US" dirty="0"/>
          </a:p>
          <a:p>
            <a:pPr>
              <a:defRPr/>
            </a:pPr>
            <a:r>
              <a:rPr lang="en-US" sz="1600" dirty="0"/>
              <a:t>(</a:t>
            </a:r>
            <a:r>
              <a:rPr lang="en-US" sz="1600" dirty="0" err="1"/>
              <a:t>secondes</a:t>
            </a:r>
            <a:r>
              <a:rPr lang="en-US" sz="1600" dirty="0"/>
              <a: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Feuil1!$B$1</c:f>
              <c:strCache>
                <c:ptCount val="1"/>
                <c:pt idx="0">
                  <c:v>Sans ESS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Forêt aléatoire</c:v>
                </c:pt>
              </c:strCache>
            </c:strRef>
          </c:cat>
          <c:val>
            <c:numRef>
              <c:f>Feuil1!$B$2</c:f>
              <c:numCache>
                <c:formatCode>General</c:formatCode>
                <c:ptCount val="1"/>
                <c:pt idx="0">
                  <c:v>9.2200000000000006</c:v>
                </c:pt>
              </c:numCache>
            </c:numRef>
          </c:val>
          <c:extLst>
            <c:ext xmlns:c16="http://schemas.microsoft.com/office/drawing/2014/chart" uri="{C3380CC4-5D6E-409C-BE32-E72D297353CC}">
              <c16:uniqueId val="{00000000-378A-5545-A545-7C9C8E6D2A27}"/>
            </c:ext>
          </c:extLst>
        </c:ser>
        <c:ser>
          <c:idx val="1"/>
          <c:order val="1"/>
          <c:tx>
            <c:strRef>
              <c:f>Feuil1!$C$1</c:f>
              <c:strCache>
                <c:ptCount val="1"/>
                <c:pt idx="0">
                  <c:v>Avec ESS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Forêt aléatoire</c:v>
                </c:pt>
              </c:strCache>
            </c:strRef>
          </c:cat>
          <c:val>
            <c:numRef>
              <c:f>Feuil1!$C$2</c:f>
              <c:numCache>
                <c:formatCode>General</c:formatCode>
                <c:ptCount val="1"/>
                <c:pt idx="0">
                  <c:v>10.59</c:v>
                </c:pt>
              </c:numCache>
            </c:numRef>
          </c:val>
          <c:extLst>
            <c:ext xmlns:c16="http://schemas.microsoft.com/office/drawing/2014/chart" uri="{C3380CC4-5D6E-409C-BE32-E72D297353CC}">
              <c16:uniqueId val="{00000000-1FC5-4ABE-A4FF-BE3591A18245}"/>
            </c:ext>
          </c:extLst>
        </c:ser>
        <c:dLbls>
          <c:showLegendKey val="0"/>
          <c:showVal val="0"/>
          <c:showCatName val="0"/>
          <c:showSerName val="0"/>
          <c:showPercent val="0"/>
          <c:showBubbleSize val="0"/>
        </c:dLbls>
        <c:gapWidth val="219"/>
        <c:overlap val="-27"/>
        <c:axId val="1009193839"/>
        <c:axId val="1009195551"/>
      </c:barChart>
      <c:catAx>
        <c:axId val="10091938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9195551"/>
        <c:crosses val="autoZero"/>
        <c:auto val="1"/>
        <c:lblAlgn val="ctr"/>
        <c:lblOffset val="100"/>
        <c:noMultiLvlLbl val="0"/>
      </c:catAx>
      <c:valAx>
        <c:axId val="10091955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919383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dirty="0"/>
              <a:t>Comparaison des performances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manualLayout>
          <c:layoutTarget val="inner"/>
          <c:xMode val="edge"/>
          <c:yMode val="edge"/>
          <c:x val="4.5555015687506778E-2"/>
          <c:y val="0.10320711717475903"/>
          <c:w val="0.93516620676681583"/>
          <c:h val="0.76748654235442038"/>
        </c:manualLayout>
      </c:layout>
      <c:barChart>
        <c:barDir val="col"/>
        <c:grouping val="clustered"/>
        <c:varyColors val="0"/>
        <c:ser>
          <c:idx val="0"/>
          <c:order val="0"/>
          <c:tx>
            <c:strRef>
              <c:f>Feuil1!$B$1</c:f>
              <c:strCache>
                <c:ptCount val="1"/>
                <c:pt idx="0">
                  <c:v>R2 sans ESS</c:v>
                </c:pt>
              </c:strCache>
            </c:strRef>
          </c:tx>
          <c:spPr>
            <a:solidFill>
              <a:schemeClr val="accent1"/>
            </a:solidFill>
            <a:ln>
              <a:noFill/>
            </a:ln>
            <a:effectLst/>
          </c:spPr>
          <c:invertIfNegative val="0"/>
          <c:dLbls>
            <c:dLbl>
              <c:idx val="0"/>
              <c:tx>
                <c:rich>
                  <a:bodyPr/>
                  <a:lstStyle/>
                  <a:p>
                    <a:r>
                      <a:rPr lang="en-US"/>
                      <a:t>0,53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59FA-478B-B400-06462A3A628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Forêt aléatoire</c:v>
                </c:pt>
              </c:strCache>
            </c:strRef>
          </c:cat>
          <c:val>
            <c:numRef>
              <c:f>Feuil1!$B$2</c:f>
              <c:numCache>
                <c:formatCode>General</c:formatCode>
                <c:ptCount val="1"/>
                <c:pt idx="0">
                  <c:v>0.53</c:v>
                </c:pt>
              </c:numCache>
            </c:numRef>
          </c:val>
          <c:extLst>
            <c:ext xmlns:c16="http://schemas.microsoft.com/office/drawing/2014/chart" uri="{C3380CC4-5D6E-409C-BE32-E72D297353CC}">
              <c16:uniqueId val="{00000000-CE05-40CF-AB23-C3C1576F9CAD}"/>
            </c:ext>
          </c:extLst>
        </c:ser>
        <c:ser>
          <c:idx val="1"/>
          <c:order val="1"/>
          <c:tx>
            <c:strRef>
              <c:f>Feuil1!$C$1</c:f>
              <c:strCache>
                <c:ptCount val="1"/>
                <c:pt idx="0">
                  <c:v>R2 avec ESS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Forêt aléatoire</c:v>
                </c:pt>
              </c:strCache>
            </c:strRef>
          </c:cat>
          <c:val>
            <c:numRef>
              <c:f>Feuil1!$C$2</c:f>
              <c:numCache>
                <c:formatCode>General</c:formatCode>
                <c:ptCount val="1"/>
                <c:pt idx="0">
                  <c:v>0.53</c:v>
                </c:pt>
              </c:numCache>
            </c:numRef>
          </c:val>
          <c:extLst>
            <c:ext xmlns:c16="http://schemas.microsoft.com/office/drawing/2014/chart" uri="{C3380CC4-5D6E-409C-BE32-E72D297353CC}">
              <c16:uniqueId val="{00000001-CE05-40CF-AB23-C3C1576F9CAD}"/>
            </c:ext>
          </c:extLst>
        </c:ser>
        <c:dLbls>
          <c:showLegendKey val="0"/>
          <c:showVal val="0"/>
          <c:showCatName val="0"/>
          <c:showSerName val="0"/>
          <c:showPercent val="0"/>
          <c:showBubbleSize val="0"/>
        </c:dLbls>
        <c:gapWidth val="219"/>
        <c:overlap val="-27"/>
        <c:axId val="1018832207"/>
        <c:axId val="806150095"/>
      </c:barChart>
      <c:catAx>
        <c:axId val="10188322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806150095"/>
        <c:crosses val="autoZero"/>
        <c:auto val="1"/>
        <c:lblAlgn val="ctr"/>
        <c:lblOffset val="100"/>
        <c:noMultiLvlLbl val="0"/>
      </c:catAx>
      <c:valAx>
        <c:axId val="8061500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18832207"/>
        <c:crosses val="autoZero"/>
        <c:crossBetween val="between"/>
      </c:valAx>
      <c:spPr>
        <a:noFill/>
        <a:ln>
          <a:solidFill>
            <a:schemeClr val="tx1"/>
          </a:solid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Temps </a:t>
            </a:r>
            <a:r>
              <a:rPr lang="en-US" dirty="0" err="1"/>
              <a:t>d’execution</a:t>
            </a:r>
            <a:endParaRPr lang="en-US" dirty="0"/>
          </a:p>
          <a:p>
            <a:pPr>
              <a:defRPr/>
            </a:pPr>
            <a:r>
              <a:rPr lang="en-US" sz="1600" dirty="0"/>
              <a:t>(</a:t>
            </a:r>
            <a:r>
              <a:rPr lang="en-US" sz="1600" dirty="0" err="1"/>
              <a:t>secondes</a:t>
            </a:r>
            <a:r>
              <a:rPr lang="en-US" sz="1600" dirty="0"/>
              <a: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Feuil1!$B$1</c:f>
              <c:strCache>
                <c:ptCount val="1"/>
                <c:pt idx="0">
                  <c:v>Sans ESS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Forêt aléatoire</c:v>
                </c:pt>
              </c:strCache>
            </c:strRef>
          </c:cat>
          <c:val>
            <c:numRef>
              <c:f>Feuil1!$B$2</c:f>
              <c:numCache>
                <c:formatCode>General</c:formatCode>
                <c:ptCount val="1"/>
                <c:pt idx="0">
                  <c:v>10.26</c:v>
                </c:pt>
              </c:numCache>
            </c:numRef>
          </c:val>
          <c:extLst>
            <c:ext xmlns:c16="http://schemas.microsoft.com/office/drawing/2014/chart" uri="{C3380CC4-5D6E-409C-BE32-E72D297353CC}">
              <c16:uniqueId val="{00000000-ADD6-428A-9975-927690D34DB4}"/>
            </c:ext>
          </c:extLst>
        </c:ser>
        <c:ser>
          <c:idx val="1"/>
          <c:order val="1"/>
          <c:tx>
            <c:strRef>
              <c:f>Feuil1!$C$1</c:f>
              <c:strCache>
                <c:ptCount val="1"/>
                <c:pt idx="0">
                  <c:v>Avec ESS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Forêt aléatoire</c:v>
                </c:pt>
              </c:strCache>
            </c:strRef>
          </c:cat>
          <c:val>
            <c:numRef>
              <c:f>Feuil1!$C$2</c:f>
              <c:numCache>
                <c:formatCode>General</c:formatCode>
                <c:ptCount val="1"/>
                <c:pt idx="0">
                  <c:v>11.98</c:v>
                </c:pt>
              </c:numCache>
            </c:numRef>
          </c:val>
          <c:extLst>
            <c:ext xmlns:c16="http://schemas.microsoft.com/office/drawing/2014/chart" uri="{C3380CC4-5D6E-409C-BE32-E72D297353CC}">
              <c16:uniqueId val="{00000001-ADD6-428A-9975-927690D34DB4}"/>
            </c:ext>
          </c:extLst>
        </c:ser>
        <c:dLbls>
          <c:showLegendKey val="0"/>
          <c:showVal val="0"/>
          <c:showCatName val="0"/>
          <c:showSerName val="0"/>
          <c:showPercent val="0"/>
          <c:showBubbleSize val="0"/>
        </c:dLbls>
        <c:gapWidth val="219"/>
        <c:overlap val="-27"/>
        <c:axId val="1009193839"/>
        <c:axId val="1009195551"/>
      </c:barChart>
      <c:catAx>
        <c:axId val="10091938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9195551"/>
        <c:crosses val="autoZero"/>
        <c:auto val="1"/>
        <c:lblAlgn val="ctr"/>
        <c:lblOffset val="100"/>
        <c:noMultiLvlLbl val="0"/>
      </c:catAx>
      <c:valAx>
        <c:axId val="10091955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919383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dirty="0"/>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48D9148-5FC8-4187-8522-D9515B63BDC8}" type="datetime1">
              <a:rPr lang="fr-FR" smtClean="0"/>
              <a:t>18/04/2025</a:t>
            </a:fld>
            <a:endParaRPr lang="fr-FR" dirty="0"/>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dirty="0"/>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BE02CB2-C418-4FC3-8803-A9431037D322}" type="slidenum">
              <a:rPr lang="fr-FR" smtClean="0"/>
              <a:t>‹N°›</a:t>
            </a:fld>
            <a:endParaRPr lang="fr-FR" dirty="0"/>
          </a:p>
        </p:txBody>
      </p:sp>
    </p:spTree>
    <p:extLst>
      <p:ext uri="{BB962C8B-B14F-4D97-AF65-F5344CB8AC3E}">
        <p14:creationId xmlns:p14="http://schemas.microsoft.com/office/powerpoint/2010/main" val="31525133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243D-DF0A-4578-859E-5D4519D140CA}" type="datetime1">
              <a:rPr lang="fr-FR" smtClean="0"/>
              <a:pPr/>
              <a:t>18/04/2025</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336304E-FDE3-4B4F-A3B7-EBE87F3FA5E2}" type="slidenum">
              <a:rPr lang="fr-FR" noProof="0" smtClean="0"/>
              <a:t>‹N°›</a:t>
            </a:fld>
            <a:endParaRPr lang="fr-FR"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Sur cette présentation du projet qui consiste </a:t>
            </a:r>
            <a:r>
              <a:rPr lang="fr-FR"/>
              <a:t>à anticiper </a:t>
            </a:r>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a:t>
            </a:fld>
            <a:endParaRPr lang="fr-FR" dirty="0"/>
          </a:p>
        </p:txBody>
      </p:sp>
    </p:spTree>
    <p:extLst>
      <p:ext uri="{BB962C8B-B14F-4D97-AF65-F5344CB8AC3E}">
        <p14:creationId xmlns:p14="http://schemas.microsoft.com/office/powerpoint/2010/main" val="3179795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Suppression des colonnes inutiles Ville, état, numéro du </a:t>
            </a:r>
            <a:r>
              <a:rPr lang="fr-FR" dirty="0" err="1"/>
              <a:t>batiment</a:t>
            </a:r>
            <a:r>
              <a:rPr lang="fr-FR" dirty="0"/>
              <a:t> dans la base, numéro de taxation pour les impôts fonciers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Suppression des entrées qui ont des valeurs trop hautes pour certaines colonnes : risque de biaiser les modèles sensibles aux </a:t>
            </a:r>
            <a:r>
              <a:rPr lang="fr-FR" dirty="0" err="1"/>
              <a:t>outliers</a:t>
            </a:r>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10</a:t>
            </a:fld>
            <a:endParaRPr lang="fr-FR" dirty="0"/>
          </a:p>
        </p:txBody>
      </p:sp>
    </p:spTree>
    <p:extLst>
      <p:ext uri="{BB962C8B-B14F-4D97-AF65-F5344CB8AC3E}">
        <p14:creationId xmlns:p14="http://schemas.microsoft.com/office/powerpoint/2010/main" val="3029759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Variables non numériques : quartier. Cible ; Energie totale utilisée par le bâtiment, émission de GES </a:t>
            </a:r>
          </a:p>
          <a:p>
            <a:pPr rtl="0"/>
            <a:r>
              <a:rPr lang="fr-FR" dirty="0"/>
              <a:t>Les vraies valeurs manquantes : remplacement par KNN (</a:t>
            </a:r>
            <a:r>
              <a:rPr lang="fr-FR" dirty="0" err="1"/>
              <a:t>energy</a:t>
            </a:r>
            <a:r>
              <a:rPr lang="fr-FR" dirty="0"/>
              <a:t> star score) ou suppression (</a:t>
            </a:r>
            <a:r>
              <a:rPr lang="fr-FR" dirty="0" err="1"/>
              <a:t>largest</a:t>
            </a:r>
            <a:r>
              <a:rPr lang="fr-FR" dirty="0"/>
              <a:t> </a:t>
            </a:r>
            <a:r>
              <a:rPr lang="fr-FR" dirty="0" err="1"/>
              <a:t>property</a:t>
            </a:r>
            <a:r>
              <a:rPr lang="fr-FR" dirty="0"/>
              <a:t> use type)</a:t>
            </a:r>
          </a:p>
          <a:p>
            <a:pPr rtl="0"/>
            <a:r>
              <a:rPr lang="fr-FR" dirty="0"/>
              <a:t>Les valeurs manquantes dues au fait qu’il n’y a rien à mettre : second et </a:t>
            </a:r>
            <a:r>
              <a:rPr lang="fr-FR" dirty="0" err="1"/>
              <a:t>third</a:t>
            </a:r>
            <a:r>
              <a:rPr lang="fr-FR" dirty="0"/>
              <a:t> </a:t>
            </a:r>
            <a:r>
              <a:rPr lang="fr-FR" dirty="0" err="1"/>
              <a:t>largest</a:t>
            </a:r>
            <a:r>
              <a:rPr lang="fr-FR" dirty="0"/>
              <a:t> </a:t>
            </a:r>
            <a:r>
              <a:rPr lang="fr-FR" dirty="0" err="1"/>
              <a:t>property</a:t>
            </a:r>
            <a:r>
              <a:rPr lang="fr-FR" dirty="0"/>
              <a:t> types, remplacement par 0 ou par une phrase indiquant qu’il n’y en a pas </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11</a:t>
            </a:fld>
            <a:endParaRPr lang="fr-FR" dirty="0"/>
          </a:p>
        </p:txBody>
      </p:sp>
    </p:spTree>
    <p:extLst>
      <p:ext uri="{BB962C8B-B14F-4D97-AF65-F5344CB8AC3E}">
        <p14:creationId xmlns:p14="http://schemas.microsoft.com/office/powerpoint/2010/main" val="1185540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Energy Use </a:t>
            </a:r>
            <a:r>
              <a:rPr lang="fr-FR" dirty="0" err="1"/>
              <a:t>intensity</a:t>
            </a:r>
            <a:r>
              <a:rPr lang="fr-FR" dirty="0"/>
              <a:t> (utilisation </a:t>
            </a:r>
            <a:r>
              <a:rPr lang="fr-FR" dirty="0" err="1"/>
              <a:t>d’energie</a:t>
            </a:r>
            <a:r>
              <a:rPr lang="fr-FR" dirty="0"/>
              <a:t> divisée par la taille du bâtiment en m carrés)</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12</a:t>
            </a:fld>
            <a:endParaRPr lang="fr-FR" dirty="0"/>
          </a:p>
        </p:txBody>
      </p:sp>
    </p:spTree>
    <p:extLst>
      <p:ext uri="{BB962C8B-B14F-4D97-AF65-F5344CB8AC3E}">
        <p14:creationId xmlns:p14="http://schemas.microsoft.com/office/powerpoint/2010/main" val="2754141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13</a:t>
            </a:fld>
            <a:endParaRPr lang="fr-FR" dirty="0"/>
          </a:p>
        </p:txBody>
      </p:sp>
    </p:spTree>
    <p:extLst>
      <p:ext uri="{BB962C8B-B14F-4D97-AF65-F5344CB8AC3E}">
        <p14:creationId xmlns:p14="http://schemas.microsoft.com/office/powerpoint/2010/main" val="36429523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Regroupement des catégories similaires pour éviter la création de trop de colonnes lors de l’encodage</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14</a:t>
            </a:fld>
            <a:endParaRPr lang="fr-FR" dirty="0"/>
          </a:p>
        </p:txBody>
      </p:sp>
    </p:spTree>
    <p:extLst>
      <p:ext uri="{BB962C8B-B14F-4D97-AF65-F5344CB8AC3E}">
        <p14:creationId xmlns:p14="http://schemas.microsoft.com/office/powerpoint/2010/main" val="10716573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L’encodage est fait car peu d’algorithme sont capables d’ingérer des données textuelles. </a:t>
            </a:r>
          </a:p>
          <a:p>
            <a:pPr rtl="0"/>
            <a:r>
              <a:rPr lang="fr-FR" dirty="0"/>
              <a:t>Utilisation de one hot </a:t>
            </a:r>
            <a:r>
              <a:rPr lang="fr-FR" dirty="0" err="1"/>
              <a:t>encoding</a:t>
            </a:r>
            <a:r>
              <a:rPr lang="fr-FR" dirty="0"/>
              <a:t>, qui va ajouter une colonne par possibilité (</a:t>
            </a:r>
            <a:r>
              <a:rPr lang="fr-FR" dirty="0" err="1"/>
              <a:t>hotel</a:t>
            </a:r>
            <a:r>
              <a:rPr lang="fr-FR" dirty="0"/>
              <a:t>, bureau, bibliothèque) et rajouter une colonne par possibilité, en fonction du bâtiment, cette colonne va être remplie par un 0 ou un 1.</a:t>
            </a:r>
          </a:p>
          <a:p>
            <a:pPr rtl="0"/>
            <a:r>
              <a:rPr lang="fr-FR" dirty="0"/>
              <a:t>Avantage : permet de faire traiter des données textuelles par des algo qui en sont incapables</a:t>
            </a:r>
          </a:p>
          <a:p>
            <a:pPr rtl="0"/>
            <a:r>
              <a:rPr lang="fr-FR" dirty="0"/>
              <a:t>Inconvénient : rajoute beaucoup de colonnes s’il y a beaucoup de possibilités, ce qui peut rendre l’algo long à tourner, voir diminuer sa performance.</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15</a:t>
            </a:fld>
            <a:endParaRPr lang="fr-FR" dirty="0"/>
          </a:p>
        </p:txBody>
      </p:sp>
    </p:spTree>
    <p:extLst>
      <p:ext uri="{BB962C8B-B14F-4D97-AF65-F5344CB8AC3E}">
        <p14:creationId xmlns:p14="http://schemas.microsoft.com/office/powerpoint/2010/main" val="4443784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Après suppression des bâtiments résidentiels et des valeurs </a:t>
            </a:r>
            <a:r>
              <a:rPr lang="fr-FR" dirty="0" err="1"/>
              <a:t>abérrantes</a:t>
            </a:r>
            <a:r>
              <a:rPr lang="fr-FR" dirty="0"/>
              <a:t> : </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16</a:t>
            </a:fld>
            <a:endParaRPr lang="fr-FR" dirty="0"/>
          </a:p>
        </p:txBody>
      </p:sp>
    </p:spTree>
    <p:extLst>
      <p:ext uri="{BB962C8B-B14F-4D97-AF65-F5344CB8AC3E}">
        <p14:creationId xmlns:p14="http://schemas.microsoft.com/office/powerpoint/2010/main" val="3880404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17</a:t>
            </a:fld>
            <a:endParaRPr lang="fr-FR" dirty="0"/>
          </a:p>
        </p:txBody>
      </p:sp>
    </p:spTree>
    <p:extLst>
      <p:ext uri="{BB962C8B-B14F-4D97-AF65-F5344CB8AC3E}">
        <p14:creationId xmlns:p14="http://schemas.microsoft.com/office/powerpoint/2010/main" val="29235680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Utilisation d’un modèle simple de </a:t>
            </a:r>
            <a:r>
              <a:rPr lang="fr-FR" dirty="0" err="1"/>
              <a:t>regression</a:t>
            </a:r>
            <a:r>
              <a:rPr lang="fr-FR" dirty="0"/>
              <a:t> linéaire pour évaluer ses performances</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18</a:t>
            </a:fld>
            <a:endParaRPr lang="fr-FR" dirty="0"/>
          </a:p>
        </p:txBody>
      </p:sp>
    </p:spTree>
    <p:extLst>
      <p:ext uri="{BB962C8B-B14F-4D97-AF65-F5344CB8AC3E}">
        <p14:creationId xmlns:p14="http://schemas.microsoft.com/office/powerpoint/2010/main" val="1589422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Sélection des variables pertinentes : logique + variables qui influencent réellement le modèle</a:t>
            </a:r>
          </a:p>
        </p:txBody>
      </p:sp>
      <p:sp>
        <p:nvSpPr>
          <p:cNvPr id="4" name="Espace réservé du numéro de diapositive 3"/>
          <p:cNvSpPr>
            <a:spLocks noGrp="1"/>
          </p:cNvSpPr>
          <p:nvPr>
            <p:ph type="sldNum" sz="quarter" idx="5"/>
          </p:nvPr>
        </p:nvSpPr>
        <p:spPr/>
        <p:txBody>
          <a:bodyPr/>
          <a:lstStyle/>
          <a:p>
            <a:pPr rtl="0"/>
            <a:fld id="{6336304E-FDE3-4B4F-A3B7-EBE87F3FA5E2}" type="slidenum">
              <a:rPr lang="fr-FR" noProof="0" smtClean="0"/>
              <a:t>19</a:t>
            </a:fld>
            <a:endParaRPr lang="fr-FR" noProof="0" dirty="0"/>
          </a:p>
        </p:txBody>
      </p:sp>
    </p:spTree>
    <p:extLst>
      <p:ext uri="{BB962C8B-B14F-4D97-AF65-F5344CB8AC3E}">
        <p14:creationId xmlns:p14="http://schemas.microsoft.com/office/powerpoint/2010/main" val="2164438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2</a:t>
            </a:fld>
            <a:endParaRPr lang="fr-FR" dirty="0"/>
          </a:p>
        </p:txBody>
      </p:sp>
    </p:spTree>
    <p:extLst>
      <p:ext uri="{BB962C8B-B14F-4D97-AF65-F5344CB8AC3E}">
        <p14:creationId xmlns:p14="http://schemas.microsoft.com/office/powerpoint/2010/main" val="5420361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L’importance des variables est calculée en fonction de la réduction d’erreur qu’elles apportent au modèle. </a:t>
            </a:r>
          </a:p>
          <a:p>
            <a:r>
              <a:rPr lang="fr-FR" dirty="0"/>
              <a:t>Plus une variable réduit l’erreur de prédiction lorsqu’elle est utilisée dans un arbre de décision, plus son importance est élevée.</a:t>
            </a:r>
          </a:p>
          <a:p>
            <a:endParaRPr lang="fr-FR" dirty="0"/>
          </a:p>
        </p:txBody>
      </p:sp>
      <p:sp>
        <p:nvSpPr>
          <p:cNvPr id="4" name="Espace réservé du numéro de diapositive 3"/>
          <p:cNvSpPr>
            <a:spLocks noGrp="1"/>
          </p:cNvSpPr>
          <p:nvPr>
            <p:ph type="sldNum" sz="quarter" idx="5"/>
          </p:nvPr>
        </p:nvSpPr>
        <p:spPr/>
        <p:txBody>
          <a:bodyPr/>
          <a:lstStyle/>
          <a:p>
            <a:pPr rtl="0"/>
            <a:fld id="{6336304E-FDE3-4B4F-A3B7-EBE87F3FA5E2}" type="slidenum">
              <a:rPr lang="fr-FR" noProof="0" smtClean="0"/>
              <a:t>20</a:t>
            </a:fld>
            <a:endParaRPr lang="fr-FR" noProof="0" dirty="0"/>
          </a:p>
        </p:txBody>
      </p:sp>
    </p:spTree>
    <p:extLst>
      <p:ext uri="{BB962C8B-B14F-4D97-AF65-F5344CB8AC3E}">
        <p14:creationId xmlns:p14="http://schemas.microsoft.com/office/powerpoint/2010/main" val="1942356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https://www.meteosuisse.admin.ch/portrait/meteosuisse-blog/fr/2022/11/l-ia-au-service-la-prevision.html</a:t>
            </a:r>
          </a:p>
        </p:txBody>
      </p:sp>
      <p:sp>
        <p:nvSpPr>
          <p:cNvPr id="4" name="Espace réservé du numéro de diapositive 3"/>
          <p:cNvSpPr>
            <a:spLocks noGrp="1"/>
          </p:cNvSpPr>
          <p:nvPr>
            <p:ph type="sldNum" sz="quarter" idx="5"/>
          </p:nvPr>
        </p:nvSpPr>
        <p:spPr/>
        <p:txBody>
          <a:bodyPr/>
          <a:lstStyle/>
          <a:p>
            <a:pPr rtl="0"/>
            <a:fld id="{6336304E-FDE3-4B4F-A3B7-EBE87F3FA5E2}" type="slidenum">
              <a:rPr lang="fr-FR" noProof="0" smtClean="0"/>
              <a:t>21</a:t>
            </a:fld>
            <a:endParaRPr lang="fr-FR" noProof="0" dirty="0"/>
          </a:p>
        </p:txBody>
      </p:sp>
    </p:spTree>
    <p:extLst>
      <p:ext uri="{BB962C8B-B14F-4D97-AF65-F5344CB8AC3E}">
        <p14:creationId xmlns:p14="http://schemas.microsoft.com/office/powerpoint/2010/main" val="19500374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22</a:t>
            </a:fld>
            <a:endParaRPr lang="fr-FR" dirty="0"/>
          </a:p>
        </p:txBody>
      </p:sp>
    </p:spTree>
    <p:extLst>
      <p:ext uri="{BB962C8B-B14F-4D97-AF65-F5344CB8AC3E}">
        <p14:creationId xmlns:p14="http://schemas.microsoft.com/office/powerpoint/2010/main" val="12582639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207,14 secondes = 3,45 minutes</a:t>
            </a:r>
          </a:p>
        </p:txBody>
      </p:sp>
      <p:sp>
        <p:nvSpPr>
          <p:cNvPr id="4" name="Espace réservé du numéro de diapositive 3"/>
          <p:cNvSpPr>
            <a:spLocks noGrp="1"/>
          </p:cNvSpPr>
          <p:nvPr>
            <p:ph type="sldNum" sz="quarter" idx="5"/>
          </p:nvPr>
        </p:nvSpPr>
        <p:spPr/>
        <p:txBody>
          <a:bodyPr/>
          <a:lstStyle/>
          <a:p>
            <a:pPr rtl="0"/>
            <a:fld id="{6336304E-FDE3-4B4F-A3B7-EBE87F3FA5E2}" type="slidenum">
              <a:rPr lang="fr-FR" noProof="0" smtClean="0"/>
              <a:t>23</a:t>
            </a:fld>
            <a:endParaRPr lang="fr-FR" noProof="0" dirty="0"/>
          </a:p>
        </p:txBody>
      </p:sp>
    </p:spTree>
    <p:extLst>
      <p:ext uri="{BB962C8B-B14F-4D97-AF65-F5344CB8AC3E}">
        <p14:creationId xmlns:p14="http://schemas.microsoft.com/office/powerpoint/2010/main" val="6826383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223,59seconds = 3,7 minutes</a:t>
            </a:r>
          </a:p>
          <a:p>
            <a:r>
              <a:rPr lang="fr-FR" dirty="0"/>
              <a:t>Temps d’exécution pas très important car modèle n’est pas utilisé en situation critique.</a:t>
            </a:r>
          </a:p>
        </p:txBody>
      </p:sp>
      <p:sp>
        <p:nvSpPr>
          <p:cNvPr id="4" name="Espace réservé du numéro de diapositive 3"/>
          <p:cNvSpPr>
            <a:spLocks noGrp="1"/>
          </p:cNvSpPr>
          <p:nvPr>
            <p:ph type="sldNum" sz="quarter" idx="5"/>
          </p:nvPr>
        </p:nvSpPr>
        <p:spPr/>
        <p:txBody>
          <a:bodyPr/>
          <a:lstStyle/>
          <a:p>
            <a:pPr rtl="0"/>
            <a:fld id="{6336304E-FDE3-4B4F-A3B7-EBE87F3FA5E2}" type="slidenum">
              <a:rPr lang="fr-FR" noProof="0" smtClean="0"/>
              <a:t>24</a:t>
            </a:fld>
            <a:endParaRPr lang="fr-FR" noProof="0" dirty="0"/>
          </a:p>
        </p:txBody>
      </p:sp>
    </p:spTree>
    <p:extLst>
      <p:ext uri="{BB962C8B-B14F-4D97-AF65-F5344CB8AC3E}">
        <p14:creationId xmlns:p14="http://schemas.microsoft.com/office/powerpoint/2010/main" val="2922380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L’importance des variables est calculée en fonction de la réduction d’erreur qu’elles apportent au modèle. </a:t>
            </a:r>
          </a:p>
          <a:p>
            <a:r>
              <a:rPr lang="fr-FR" dirty="0"/>
              <a:t>Plus une variable réduit l’erreur de prédiction lorsqu’elle est utilisée dans un arbre de décision, plus son importance est élevée.</a:t>
            </a:r>
          </a:p>
        </p:txBody>
      </p:sp>
      <p:sp>
        <p:nvSpPr>
          <p:cNvPr id="4" name="Espace réservé du numéro de diapositive 3"/>
          <p:cNvSpPr>
            <a:spLocks noGrp="1"/>
          </p:cNvSpPr>
          <p:nvPr>
            <p:ph type="sldNum" sz="quarter" idx="5"/>
          </p:nvPr>
        </p:nvSpPr>
        <p:spPr/>
        <p:txBody>
          <a:bodyPr/>
          <a:lstStyle/>
          <a:p>
            <a:pPr rtl="0"/>
            <a:fld id="{6336304E-FDE3-4B4F-A3B7-EBE87F3FA5E2}" type="slidenum">
              <a:rPr lang="fr-FR" noProof="0" smtClean="0"/>
              <a:t>25</a:t>
            </a:fld>
            <a:endParaRPr lang="fr-FR" noProof="0" dirty="0"/>
          </a:p>
        </p:txBody>
      </p:sp>
    </p:spTree>
    <p:extLst>
      <p:ext uri="{BB962C8B-B14F-4D97-AF65-F5344CB8AC3E}">
        <p14:creationId xmlns:p14="http://schemas.microsoft.com/office/powerpoint/2010/main" val="16966154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6336304E-FDE3-4B4F-A3B7-EBE87F3FA5E2}" type="slidenum">
              <a:rPr lang="fr-FR" noProof="0" smtClean="0"/>
              <a:t>26</a:t>
            </a:fld>
            <a:endParaRPr lang="fr-FR" noProof="0" dirty="0"/>
          </a:p>
        </p:txBody>
      </p:sp>
    </p:spTree>
    <p:extLst>
      <p:ext uri="{BB962C8B-B14F-4D97-AF65-F5344CB8AC3E}">
        <p14:creationId xmlns:p14="http://schemas.microsoft.com/office/powerpoint/2010/main" val="38908155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6336304E-FDE3-4B4F-A3B7-EBE87F3FA5E2}" type="slidenum">
              <a:rPr lang="fr-FR" noProof="0" smtClean="0"/>
              <a:t>27</a:t>
            </a:fld>
            <a:endParaRPr lang="fr-FR" noProof="0" dirty="0"/>
          </a:p>
        </p:txBody>
      </p:sp>
    </p:spTree>
    <p:extLst>
      <p:ext uri="{BB962C8B-B14F-4D97-AF65-F5344CB8AC3E}">
        <p14:creationId xmlns:p14="http://schemas.microsoft.com/office/powerpoint/2010/main" val="21273993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28</a:t>
            </a:fld>
            <a:endParaRPr lang="fr-FR" dirty="0"/>
          </a:p>
        </p:txBody>
      </p:sp>
    </p:spTree>
    <p:extLst>
      <p:ext uri="{BB962C8B-B14F-4D97-AF65-F5344CB8AC3E}">
        <p14:creationId xmlns:p14="http://schemas.microsoft.com/office/powerpoint/2010/main" val="11952234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29</a:t>
            </a:fld>
            <a:endParaRPr lang="fr-FR" dirty="0"/>
          </a:p>
        </p:txBody>
      </p:sp>
    </p:spTree>
    <p:extLst>
      <p:ext uri="{BB962C8B-B14F-4D97-AF65-F5344CB8AC3E}">
        <p14:creationId xmlns:p14="http://schemas.microsoft.com/office/powerpoint/2010/main" val="2665668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3</a:t>
            </a:fld>
            <a:endParaRPr lang="fr-FR" dirty="0"/>
          </a:p>
        </p:txBody>
      </p:sp>
    </p:spTree>
    <p:extLst>
      <p:ext uri="{BB962C8B-B14F-4D97-AF65-F5344CB8AC3E}">
        <p14:creationId xmlns:p14="http://schemas.microsoft.com/office/powerpoint/2010/main" val="22431690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b="1" dirty="0"/>
              <a:t>R2 autour de 0.7 ou plus :</a:t>
            </a:r>
            <a:r>
              <a:rPr lang="fr-FR" dirty="0"/>
              <a:t> Un R2R^2R2 de 0.7 ou plus est souvent considéré comme bon pour des modèles de régression dans de nombreux domaines. Cela signifie que 70% de la variance des données est expliquée par le modèle, ce qui est souvent suffisant pour des applications pratiques</a:t>
            </a:r>
          </a:p>
          <a:p>
            <a:pPr rtl="0"/>
            <a:r>
              <a:rPr lang="fr-FR" b="1" dirty="0"/>
              <a:t>R2 entre 0.5 et 0.7 :</a:t>
            </a:r>
            <a:r>
              <a:rPr lang="fr-FR" dirty="0"/>
              <a:t> Un R2R^2R2 dans cette gamme peut être acceptable pour certaines applications où des prévisions moins précises sont tolérées. Cela peut être le cas dans des domaines où les données sont très bruitées ou complexes, et où un R2R^2R2 plus élevé est difficile à atteindre.</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30</a:t>
            </a:fld>
            <a:endParaRPr lang="fr-FR" dirty="0"/>
          </a:p>
        </p:txBody>
      </p:sp>
    </p:spTree>
    <p:extLst>
      <p:ext uri="{BB962C8B-B14F-4D97-AF65-F5344CB8AC3E}">
        <p14:creationId xmlns:p14="http://schemas.microsoft.com/office/powerpoint/2010/main" val="38115404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31</a:t>
            </a:fld>
            <a:endParaRPr lang="fr-FR" dirty="0"/>
          </a:p>
        </p:txBody>
      </p:sp>
    </p:spTree>
    <p:extLst>
      <p:ext uri="{BB962C8B-B14F-4D97-AF65-F5344CB8AC3E}">
        <p14:creationId xmlns:p14="http://schemas.microsoft.com/office/powerpoint/2010/main" val="3231886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Ville va arrêter l’utilisation des combustibles fossiles (par exemple transport en commun entièrement passés à l’électricité)</a:t>
            </a:r>
          </a:p>
          <a:p>
            <a:pPr rtl="0"/>
            <a:r>
              <a:rPr lang="fr-FR" dirty="0"/>
              <a:t>Energy Star Score : Score attribué par l’entreprise Energy Star. Va de 1 à 100, grâce à des information structurelles et énergétiques, l’entreprise évalue la consommation des bâtiments en les comparant à des bâtiments similaires à travers les USA . Va donc comparer l’utilisation d’électricité, de gaz, et les émissions du bâtiment à des bâtiments de même structure (taille, nombre de personnes qui y travaillent, horaires d’ouverture..) à celle des bâtiments similaires dans le pays. La ville aimerait savoir si l’utilisation de cet indicateur peut améliorer les performances des modèles d’anticipation des rejets de GES et de consommation </a:t>
            </a:r>
            <a:r>
              <a:rPr lang="fr-FR" dirty="0" err="1"/>
              <a:t>d’energie</a:t>
            </a:r>
            <a:r>
              <a:rPr lang="fr-FR" dirty="0"/>
              <a:t>.</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4</a:t>
            </a:fld>
            <a:endParaRPr lang="fr-FR" dirty="0"/>
          </a:p>
        </p:txBody>
      </p:sp>
    </p:spTree>
    <p:extLst>
      <p:ext uri="{BB962C8B-B14F-4D97-AF65-F5344CB8AC3E}">
        <p14:creationId xmlns:p14="http://schemas.microsoft.com/office/powerpoint/2010/main" val="2851398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5</a:t>
            </a:fld>
            <a:endParaRPr lang="fr-FR" dirty="0"/>
          </a:p>
        </p:txBody>
      </p:sp>
    </p:spTree>
    <p:extLst>
      <p:ext uri="{BB962C8B-B14F-4D97-AF65-F5344CB8AC3E}">
        <p14:creationId xmlns:p14="http://schemas.microsoft.com/office/powerpoint/2010/main" val="3968131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6</a:t>
            </a:fld>
            <a:endParaRPr lang="fr-FR" dirty="0"/>
          </a:p>
        </p:txBody>
      </p:sp>
    </p:spTree>
    <p:extLst>
      <p:ext uri="{BB962C8B-B14F-4D97-AF65-F5344CB8AC3E}">
        <p14:creationId xmlns:p14="http://schemas.microsoft.com/office/powerpoint/2010/main" val="1631156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Default : Vrai si le propriétaire du bâtiment n’a pas rempli une ou plusieurs informations et que la ville a utiliser des informations passées/similaires aux autres </a:t>
            </a:r>
            <a:r>
              <a:rPr lang="fr-FR" dirty="0" err="1"/>
              <a:t>batiments</a:t>
            </a:r>
            <a:r>
              <a:rPr lang="fr-FR" dirty="0"/>
              <a:t> pour la remplir (ont été enlevés par manque de précision).</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7</a:t>
            </a:fld>
            <a:endParaRPr lang="fr-FR" dirty="0"/>
          </a:p>
        </p:txBody>
      </p:sp>
    </p:spTree>
    <p:extLst>
      <p:ext uri="{BB962C8B-B14F-4D97-AF65-F5344CB8AC3E}">
        <p14:creationId xmlns:p14="http://schemas.microsoft.com/office/powerpoint/2010/main" val="142883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Default : Vrai si le propriétaire du bâtiment n’a pas rempli une ou plusieurs informations et que la ville a utiliser des informations passées/similaires aux autres </a:t>
            </a:r>
            <a:r>
              <a:rPr lang="fr-FR" dirty="0" err="1"/>
              <a:t>batiments</a:t>
            </a:r>
            <a:r>
              <a:rPr lang="fr-FR" dirty="0"/>
              <a:t> pour la remplir (ont été enlevés par manque de précision).</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8</a:t>
            </a:fld>
            <a:endParaRPr lang="fr-FR" dirty="0"/>
          </a:p>
        </p:txBody>
      </p:sp>
    </p:spTree>
    <p:extLst>
      <p:ext uri="{BB962C8B-B14F-4D97-AF65-F5344CB8AC3E}">
        <p14:creationId xmlns:p14="http://schemas.microsoft.com/office/powerpoint/2010/main" val="2417537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9</a:t>
            </a:fld>
            <a:endParaRPr lang="fr-FR" dirty="0"/>
          </a:p>
        </p:txBody>
      </p:sp>
    </p:spTree>
    <p:extLst>
      <p:ext uri="{BB962C8B-B14F-4D97-AF65-F5344CB8AC3E}">
        <p14:creationId xmlns:p14="http://schemas.microsoft.com/office/powerpoint/2010/main" val="14707590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0.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Slide_0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rtlCol="0" anchor="b">
            <a:noAutofit/>
          </a:bodyPr>
          <a:lstStyle>
            <a:lvl1pPr algn="l">
              <a:defRPr sz="5400" b="1" cap="all" baseline="0">
                <a:solidFill>
                  <a:schemeClr val="accent4"/>
                </a:solidFill>
                <a:latin typeface="+mj-lt"/>
              </a:defRPr>
            </a:lvl1pPr>
          </a:lstStyle>
          <a:p>
            <a:pPr rtl="0"/>
            <a:r>
              <a:rPr lang="fr-FR" noProof="0" dirty="0"/>
              <a:t>Le titre vient ici</a:t>
            </a:r>
          </a:p>
        </p:txBody>
      </p:sp>
      <p:sp>
        <p:nvSpPr>
          <p:cNvPr id="3" name="Sous-titr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rtlCol="0">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13" name="Espace réservé d’image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rtlCol="0" anchor="ctr"/>
          <a:lstStyle>
            <a:lvl1pPr marL="0" indent="0" algn="ctr">
              <a:buNone/>
              <a:defRPr/>
            </a:lvl1pPr>
          </a:lstStyle>
          <a:p>
            <a:pPr rtl="0"/>
            <a:r>
              <a:rPr lang="fr-FR" noProof="0"/>
              <a:t>Cliquez sur l'icône pour ajouter une image</a:t>
            </a:r>
            <a:endParaRPr lang="fr-FR" noProof="0" dirty="0"/>
          </a:p>
        </p:txBody>
      </p:sp>
      <p:grpSp>
        <p:nvGrpSpPr>
          <p:cNvPr id="14" name="Groupe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orme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6" name="Forme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pic>
        <p:nvPicPr>
          <p:cNvPr id="9" name="Image 8">
            <a:extLst>
              <a:ext uri="{FF2B5EF4-FFF2-40B4-BE49-F238E27FC236}">
                <a16:creationId xmlns:a16="http://schemas.microsoft.com/office/drawing/2014/main" id="{4FE28ACC-E44C-4381-B768-0310810E78D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6372999" y="1312605"/>
            <a:ext cx="1745251" cy="673365"/>
          </a:xfrm>
          <a:prstGeom prst="rect">
            <a:avLst/>
          </a:prstGeom>
        </p:spPr>
      </p:pic>
      <p:cxnSp>
        <p:nvCxnSpPr>
          <p:cNvPr id="5" name="Connecteur droit 4">
            <a:extLst>
              <a:ext uri="{FF2B5EF4-FFF2-40B4-BE49-F238E27FC236}">
                <a16:creationId xmlns:a16="http://schemas.microsoft.com/office/drawing/2014/main" id="{819AFA09-F4B1-493D-BCAD-FF30C20CD1AA}"/>
              </a:ext>
            </a:extLst>
          </p:cNvPr>
          <p:cNvCxnSpPr/>
          <p:nvPr userDrawn="1"/>
        </p:nvCxnSpPr>
        <p:spPr>
          <a:xfrm>
            <a:off x="6469778" y="4233582"/>
            <a:ext cx="504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apositive d’équipe">
    <p:spTree>
      <p:nvGrpSpPr>
        <p:cNvPr id="1" name=""/>
        <p:cNvGrpSpPr/>
        <p:nvPr/>
      </p:nvGrpSpPr>
      <p:grpSpPr>
        <a:xfrm>
          <a:off x="0" y="0"/>
          <a:ext cx="0" cy="0"/>
          <a:chOff x="0" y="0"/>
          <a:chExt cx="0" cy="0"/>
        </a:xfrm>
      </p:grpSpPr>
      <p:grpSp>
        <p:nvGrpSpPr>
          <p:cNvPr id="35" name="Groupe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orme libre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37" name="Forme libre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38" name="Forme libre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
        <p:nvSpPr>
          <p:cNvPr id="23" name="Ovale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4" name="Ovale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5" name="Ovale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6" name="Ovale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0" name="Forme libre : Form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1" name="Forme libre : Form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2" name="Forme libre : Form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7" name="Forme libre : Form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6" name="Titr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fr-FR" noProof="0"/>
              <a:t>Modifiez le style du titre</a:t>
            </a:r>
            <a:endParaRPr lang="fr-FR"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8B0944B4-FE4A-459A-85B1-3476FE6C4C49}"/>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e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0" name="Espace réservé du numéro de diapositive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3" name="Espace réservé d’image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rtlCol="0" anchor="ctr">
            <a:normAutofit/>
          </a:bodyPr>
          <a:lstStyle>
            <a:lvl1pPr marL="0" indent="0" algn="ctr">
              <a:buNone/>
              <a:defRPr sz="2000"/>
            </a:lvl1pPr>
          </a:lstStyle>
          <a:p>
            <a:pPr rtl="0"/>
            <a:r>
              <a:rPr lang="fr-FR" noProof="0"/>
              <a:t>Cliquez sur l'icône pour ajouter une image</a:t>
            </a:r>
            <a:endParaRPr lang="fr-FR" noProof="0" dirty="0"/>
          </a:p>
        </p:txBody>
      </p:sp>
      <p:sp>
        <p:nvSpPr>
          <p:cNvPr id="11" name="Espace réservé d’image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rtlCol="0" anchor="ctr">
            <a:normAutofit/>
          </a:bodyPr>
          <a:lstStyle>
            <a:lvl1pPr marL="0" indent="0" algn="ctr">
              <a:buNone/>
              <a:defRPr sz="2000"/>
            </a:lvl1pPr>
          </a:lstStyle>
          <a:p>
            <a:pPr rtl="0"/>
            <a:r>
              <a:rPr lang="fr-FR" noProof="0"/>
              <a:t>Cliquez sur l'icône pour ajouter une image</a:t>
            </a:r>
            <a:endParaRPr lang="fr-FR" noProof="0" dirty="0"/>
          </a:p>
        </p:txBody>
      </p:sp>
      <p:sp>
        <p:nvSpPr>
          <p:cNvPr id="12" name="Espace réservé d’image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rtlCol="0" anchor="ctr">
            <a:normAutofit/>
          </a:bodyPr>
          <a:lstStyle>
            <a:lvl1pPr marL="0" indent="0" algn="ctr">
              <a:buNone/>
              <a:defRPr sz="2000"/>
            </a:lvl1pPr>
          </a:lstStyle>
          <a:p>
            <a:pPr rtl="0"/>
            <a:r>
              <a:rPr lang="fr-FR" noProof="0"/>
              <a:t>Cliquez sur l'icône pour ajouter une image</a:t>
            </a:r>
            <a:endParaRPr lang="fr-FR" noProof="0" dirty="0"/>
          </a:p>
        </p:txBody>
      </p:sp>
      <p:sp>
        <p:nvSpPr>
          <p:cNvPr id="13" name="Espace réservé d’image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rtlCol="0" anchor="ctr">
            <a:normAutofit/>
          </a:bodyPr>
          <a:lstStyle>
            <a:lvl1pPr marL="0" indent="0" algn="ctr">
              <a:buNone/>
              <a:defRPr sz="2000"/>
            </a:lvl1pPr>
          </a:lstStyle>
          <a:p>
            <a:pPr rtl="0"/>
            <a:r>
              <a:rPr lang="fr-FR" noProof="0"/>
              <a:t>Cliquez sur l'icône pour ajouter une image</a:t>
            </a:r>
            <a:endParaRPr lang="fr-FR" noProof="0" dirty="0"/>
          </a:p>
        </p:txBody>
      </p:sp>
      <p:sp>
        <p:nvSpPr>
          <p:cNvPr id="27" name="Espace réservé du contenu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rtlCol="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28" name="Espace réservé du contenu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rtlCol="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dirty="0"/>
              <a:t>Cadre 01</a:t>
            </a:r>
          </a:p>
        </p:txBody>
      </p:sp>
      <p:sp>
        <p:nvSpPr>
          <p:cNvPr id="29" name="Espace réservé du contenu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rtlCol="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30" name="Espace réservé du contenu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rtlCol="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dirty="0"/>
              <a:t>Cadre 01</a:t>
            </a:r>
          </a:p>
        </p:txBody>
      </p:sp>
      <p:sp>
        <p:nvSpPr>
          <p:cNvPr id="31" name="Espace réservé du contenu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rtlCol="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32" name="Espace réservé du contenu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rtlCol="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dirty="0"/>
              <a:t>Cadre 01</a:t>
            </a:r>
          </a:p>
        </p:txBody>
      </p:sp>
      <p:sp>
        <p:nvSpPr>
          <p:cNvPr id="33" name="Espace réservé du contenu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rtlCol="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34" name="Espace réservé du contenu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rtlCol="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dirty="0"/>
              <a:t>Cadre 01</a:t>
            </a:r>
          </a:p>
        </p:txBody>
      </p:sp>
    </p:spTree>
    <p:extLst>
      <p:ext uri="{BB962C8B-B14F-4D97-AF65-F5344CB8AC3E}">
        <p14:creationId xmlns:p14="http://schemas.microsoft.com/office/powerpoint/2010/main" val="3876503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erci 01">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rtlCol="0">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dirty="0"/>
              <a:t>courrier électronique</a:t>
            </a:r>
          </a:p>
        </p:txBody>
      </p:sp>
      <p:sp>
        <p:nvSpPr>
          <p:cNvPr id="13" name="Espace réservé d’image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rtlCol="0" anchor="ctr"/>
          <a:lstStyle>
            <a:lvl1pPr marL="0" indent="0" algn="ctr">
              <a:buNone/>
              <a:defRPr/>
            </a:lvl1pPr>
          </a:lstStyle>
          <a:p>
            <a:pPr rtl="0"/>
            <a:r>
              <a:rPr lang="fr-FR" noProof="0"/>
              <a:t>Cliquez sur l'icône pour ajouter une image</a:t>
            </a:r>
            <a:endParaRPr lang="fr-FR" noProof="0" dirty="0"/>
          </a:p>
        </p:txBody>
      </p:sp>
      <p:grpSp>
        <p:nvGrpSpPr>
          <p:cNvPr id="14" name="Groupe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orme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6" name="Forme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pic>
        <p:nvPicPr>
          <p:cNvPr id="9" name="Image 8">
            <a:extLst>
              <a:ext uri="{FF2B5EF4-FFF2-40B4-BE49-F238E27FC236}">
                <a16:creationId xmlns:a16="http://schemas.microsoft.com/office/drawing/2014/main" id="{4FE28ACC-E44C-4381-B768-0310810E78D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6372999" y="1844881"/>
            <a:ext cx="1745251" cy="673365"/>
          </a:xfrm>
          <a:prstGeom prst="rect">
            <a:avLst/>
          </a:prstGeom>
        </p:spPr>
      </p:pic>
      <p:cxnSp>
        <p:nvCxnSpPr>
          <p:cNvPr id="5" name="Connecteur droit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Espace réservé du texte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rtl="0"/>
            <a:r>
              <a:rPr lang="fr-FR" noProof="0" dirty="0"/>
              <a:t>Url site web ici</a:t>
            </a:r>
          </a:p>
        </p:txBody>
      </p:sp>
      <p:pic>
        <p:nvPicPr>
          <p:cNvPr id="17" name="Graphisme 16" descr="Enveloppe">
            <a:extLst>
              <a:ext uri="{FF2B5EF4-FFF2-40B4-BE49-F238E27FC236}">
                <a16:creationId xmlns:a16="http://schemas.microsoft.com/office/drawing/2014/main"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1475" y="4452337"/>
            <a:ext cx="387795" cy="387795"/>
          </a:xfrm>
          <a:prstGeom prst="rect">
            <a:avLst/>
          </a:prstGeom>
        </p:spPr>
      </p:pic>
      <p:pic>
        <p:nvPicPr>
          <p:cNvPr id="18" name="Graphisme 17" descr="Réseau">
            <a:extLst>
              <a:ext uri="{FF2B5EF4-FFF2-40B4-BE49-F238E27FC236}">
                <a16:creationId xmlns:a16="http://schemas.microsoft.com/office/drawing/2014/main"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22084" y="4925640"/>
            <a:ext cx="426575" cy="426575"/>
          </a:xfrm>
          <a:prstGeom prst="rect">
            <a:avLst/>
          </a:prstGeom>
        </p:spPr>
      </p:pic>
      <p:sp>
        <p:nvSpPr>
          <p:cNvPr id="2" name="Titre 1">
            <a:extLst>
              <a:ext uri="{FF2B5EF4-FFF2-40B4-BE49-F238E27FC236}">
                <a16:creationId xmlns:a16="http://schemas.microsoft.com/office/drawing/2014/main" id="{EC519AB8-2D8F-4EE5-B4E4-7A48430A4C96}"/>
              </a:ext>
            </a:extLst>
          </p:cNvPr>
          <p:cNvSpPr>
            <a:spLocks noGrp="1"/>
          </p:cNvSpPr>
          <p:nvPr>
            <p:ph type="title"/>
          </p:nvPr>
        </p:nvSpPr>
        <p:spPr>
          <a:xfrm>
            <a:off x="6372998" y="3309109"/>
            <a:ext cx="5163222" cy="673365"/>
          </a:xfrm>
          <a:noFill/>
        </p:spPr>
        <p:txBody>
          <a:bodyPr wrap="square" rtlCol="0">
            <a:noAutofit/>
          </a:bodyPr>
          <a:lstStyle>
            <a:lvl1pPr>
              <a:defRPr lang="en-US" sz="6000" b="1" cap="all" baseline="0">
                <a:solidFill>
                  <a:schemeClr val="accent4"/>
                </a:solidFill>
                <a:ea typeface="+mn-ea"/>
                <a:cs typeface="+mn-cs"/>
              </a:defRPr>
            </a:lvl1pPr>
          </a:lstStyle>
          <a:p>
            <a:pPr marL="0" lvl="0" rtl="0"/>
            <a:r>
              <a:rPr lang="fr-FR" noProof="0"/>
              <a:t>Modifiez le style du titre</a:t>
            </a:r>
            <a:endParaRPr lang="fr-FR" noProof="0" dirty="0"/>
          </a:p>
        </p:txBody>
      </p:sp>
    </p:spTree>
    <p:extLst>
      <p:ext uri="{BB962C8B-B14F-4D97-AF65-F5344CB8AC3E}">
        <p14:creationId xmlns:p14="http://schemas.microsoft.com/office/powerpoint/2010/main" val="6371368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Diapositive de titre 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3" name="Espace réservé d’image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rtlCol="0" anchor="ctr"/>
          <a:lstStyle>
            <a:lvl1pPr marL="0" indent="0" algn="ctr">
              <a:buNone/>
              <a:defRPr/>
            </a:lvl1pPr>
          </a:lstStyle>
          <a:p>
            <a:pPr rtl="0"/>
            <a:r>
              <a:rPr lang="fr-FR" noProof="0"/>
              <a:t>Cliquez sur l'icône pour ajouter une image</a:t>
            </a:r>
            <a:endParaRPr lang="fr-FR" noProof="0" dirty="0"/>
          </a:p>
        </p:txBody>
      </p:sp>
      <p:grpSp>
        <p:nvGrpSpPr>
          <p:cNvPr id="14" name="Groupe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orme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6" name="Forme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pic>
        <p:nvPicPr>
          <p:cNvPr id="9" name="Imag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12" name="Connecteur droit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Sous-titr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rtlCol="0">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dirty="0"/>
              <a:t>courrier électronique</a:t>
            </a:r>
          </a:p>
        </p:txBody>
      </p:sp>
      <p:sp>
        <p:nvSpPr>
          <p:cNvPr id="22" name="Espace réservé du texte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rtl="0"/>
            <a:r>
              <a:rPr lang="fr-FR" noProof="0" dirty="0"/>
              <a:t>Url site web ici</a:t>
            </a:r>
          </a:p>
        </p:txBody>
      </p:sp>
      <p:pic>
        <p:nvPicPr>
          <p:cNvPr id="18" name="Graphisme 16" descr="Enveloppe">
            <a:extLst>
              <a:ext uri="{FF2B5EF4-FFF2-40B4-BE49-F238E27FC236}">
                <a16:creationId xmlns:a16="http://schemas.microsoft.com/office/drawing/2014/main" id="{E5B30B87-6C2E-48F1-9026-E4F6BEA1CFE7}"/>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41475" y="4452337"/>
            <a:ext cx="387795" cy="387795"/>
          </a:xfrm>
          <a:prstGeom prst="rect">
            <a:avLst/>
          </a:prstGeom>
        </p:spPr>
      </p:pic>
      <p:pic>
        <p:nvPicPr>
          <p:cNvPr id="23" name="Graphisme 17" descr="Réseau">
            <a:extLst>
              <a:ext uri="{FF2B5EF4-FFF2-40B4-BE49-F238E27FC236}">
                <a16:creationId xmlns:a16="http://schemas.microsoft.com/office/drawing/2014/main" id="{2DA3CFE0-4ED8-4345-A158-94E70F463E99}"/>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522084" y="4925640"/>
            <a:ext cx="426575" cy="426575"/>
          </a:xfrm>
          <a:prstGeom prst="rect">
            <a:avLst/>
          </a:prstGeom>
        </p:spPr>
      </p:pic>
      <p:sp>
        <p:nvSpPr>
          <p:cNvPr id="2" name="Titre 1">
            <a:extLst>
              <a:ext uri="{FF2B5EF4-FFF2-40B4-BE49-F238E27FC236}">
                <a16:creationId xmlns:a16="http://schemas.microsoft.com/office/drawing/2014/main" id="{32666C42-DD4B-4BFA-BE15-4D20CFD5DD60}"/>
              </a:ext>
            </a:extLst>
          </p:cNvPr>
          <p:cNvSpPr>
            <a:spLocks noGrp="1"/>
          </p:cNvSpPr>
          <p:nvPr>
            <p:ph type="title"/>
          </p:nvPr>
        </p:nvSpPr>
        <p:spPr>
          <a:xfrm>
            <a:off x="6347744" y="3275218"/>
            <a:ext cx="5188475" cy="826628"/>
          </a:xfrm>
          <a:noFill/>
        </p:spPr>
        <p:txBody>
          <a:bodyPr wrap="square" rtlCol="0">
            <a:noAutofit/>
          </a:bodyPr>
          <a:lstStyle>
            <a:lvl1pPr>
              <a:defRPr lang="en-US" sz="6000" b="1" cap="all" baseline="0">
                <a:solidFill>
                  <a:schemeClr val="bg1"/>
                </a:solidFill>
                <a:ea typeface="+mn-ea"/>
                <a:cs typeface="+mn-cs"/>
              </a:defRPr>
            </a:lvl1pPr>
          </a:lstStyle>
          <a:p>
            <a:pPr marL="0" lvl="0" rtl="0"/>
            <a:r>
              <a:rPr lang="fr-FR" noProof="0"/>
              <a:t>Modifiez le style du titre</a:t>
            </a:r>
            <a:endParaRPr lang="fr-FR" noProof="0" dirty="0"/>
          </a:p>
        </p:txBody>
      </p:sp>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6" name="Ovale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rtlCol="0" anchor="b">
            <a:noAutofit/>
          </a:bodyPr>
          <a:lstStyle>
            <a:lvl1pPr algn="l">
              <a:defRPr sz="5400" b="1" cap="all" baseline="0">
                <a:solidFill>
                  <a:schemeClr val="bg1"/>
                </a:solidFill>
                <a:latin typeface="+mj-lt"/>
              </a:defRPr>
            </a:lvl1pPr>
          </a:lstStyle>
          <a:p>
            <a:pPr rtl="0"/>
            <a:r>
              <a:rPr lang="fr-FR" noProof="0" dirty="0"/>
              <a:t>Le titre vient ici</a:t>
            </a:r>
          </a:p>
        </p:txBody>
      </p:sp>
      <p:sp>
        <p:nvSpPr>
          <p:cNvPr id="3" name="Sous-titr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rtlCol="0">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grpSp>
        <p:nvGrpSpPr>
          <p:cNvPr id="14" name="Groupe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orme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6" name="Forme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pic>
        <p:nvPicPr>
          <p:cNvPr id="9" name="Imag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Connecteur droit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200078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rtlCol="0" anchor="b">
            <a:noAutofit/>
          </a:bodyPr>
          <a:lstStyle>
            <a:lvl1pPr algn="ctr">
              <a:defRPr sz="4000" b="1" cap="all" baseline="0">
                <a:solidFill>
                  <a:schemeClr val="bg1"/>
                </a:solidFill>
              </a:defRPr>
            </a:lvl1pPr>
          </a:lstStyle>
          <a:p>
            <a:pPr rtl="0"/>
            <a:r>
              <a:rPr lang="fr-FR" noProof="0"/>
              <a:t>Modifiez le style du titre</a:t>
            </a:r>
            <a:endParaRPr lang="fr-FR" noProof="0" dirty="0"/>
          </a:p>
        </p:txBody>
      </p:sp>
      <p:pic>
        <p:nvPicPr>
          <p:cNvPr id="8" name="Imag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e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6" name="Espace réservé du numéro de diapositive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rtlCol="0"/>
          <a:lstStyle>
            <a:lvl1pPr algn="ctr">
              <a:defRPr sz="900">
                <a:solidFill>
                  <a:srgbClr val="2C567A"/>
                </a:solidFill>
                <a:latin typeface="+mn-lt"/>
              </a:defRPr>
            </a:lvl1pPr>
          </a:lstStyle>
          <a:p>
            <a:pPr rtl="0"/>
            <a:fld id="{9EC71654-96A5-4280-94F3-931C61A9F92C}" type="slidenum">
              <a:rPr lang="fr-FR" noProof="0" smtClean="0"/>
              <a:pPr rtl="0"/>
              <a:t>‹N°›</a:t>
            </a:fld>
            <a:endParaRPr lang="fr-FR" noProof="0" dirty="0"/>
          </a:p>
        </p:txBody>
      </p:sp>
      <p:grpSp>
        <p:nvGrpSpPr>
          <p:cNvPr id="4" name="Groupe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e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grpSp>
          <p:nvGrpSpPr>
            <p:cNvPr id="18" name="Groupe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orme libre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0" name="Forme libre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grpSp>
      <p:sp>
        <p:nvSpPr>
          <p:cNvPr id="21" name="Espace réservé du texte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rtlCol="0">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Cliquez pour modifier les styles du texte du masque</a:t>
            </a:r>
          </a:p>
        </p:txBody>
      </p:sp>
    </p:spTree>
    <p:extLst>
      <p:ext uri="{BB962C8B-B14F-4D97-AF65-F5344CB8AC3E}">
        <p14:creationId xmlns:p14="http://schemas.microsoft.com/office/powerpoint/2010/main" val="67165219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grpSp>
        <p:nvGrpSpPr>
          <p:cNvPr id="22" name="Groupe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orme libre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5" name="Forme libre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6" name="Forme libre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numéro de diapositiv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4" name="Titre 3">
            <a:extLst>
              <a:ext uri="{FF2B5EF4-FFF2-40B4-BE49-F238E27FC236}">
                <a16:creationId xmlns:a16="http://schemas.microsoft.com/office/drawing/2014/main" id="{48706DBD-D7E1-4734-A193-C7FE296EA001}"/>
              </a:ext>
            </a:extLst>
          </p:cNvPr>
          <p:cNvSpPr>
            <a:spLocks noGrp="1"/>
          </p:cNvSpPr>
          <p:nvPr>
            <p:ph type="title"/>
          </p:nvPr>
        </p:nvSpPr>
        <p:spPr>
          <a:xfrm>
            <a:off x="515938" y="365125"/>
            <a:ext cx="10837862" cy="1325563"/>
          </a:xfrm>
        </p:spPr>
        <p:txBody>
          <a:bodyPr rtlCol="0"/>
          <a:lstStyle/>
          <a:p>
            <a:pPr rtl="0"/>
            <a:r>
              <a:rPr lang="fr-FR" noProof="0"/>
              <a:t>Modifiez le style du titre</a:t>
            </a:r>
            <a:endParaRPr lang="fr-FR" noProof="0" dirty="0"/>
          </a:p>
        </p:txBody>
      </p:sp>
      <p:sp>
        <p:nvSpPr>
          <p:cNvPr id="27" name="Espace réservé du contenu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Tree>
    <p:extLst>
      <p:ext uri="{BB962C8B-B14F-4D97-AF65-F5344CB8AC3E}">
        <p14:creationId xmlns:p14="http://schemas.microsoft.com/office/powerpoint/2010/main" val="2803857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grpSp>
        <p:nvGrpSpPr>
          <p:cNvPr id="18" name="Groupe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orme libre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0" name="Forme libre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2" name="Forme libre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numéro de diapositiv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2" name="Titre 1">
            <a:extLst>
              <a:ext uri="{FF2B5EF4-FFF2-40B4-BE49-F238E27FC236}">
                <a16:creationId xmlns:a16="http://schemas.microsoft.com/office/drawing/2014/main" id="{ED1E32FD-35A0-490A-BE40-FBF894A7EC77}"/>
              </a:ext>
            </a:extLst>
          </p:cNvPr>
          <p:cNvSpPr>
            <a:spLocks noGrp="1"/>
          </p:cNvSpPr>
          <p:nvPr>
            <p:ph type="title"/>
          </p:nvPr>
        </p:nvSpPr>
        <p:spPr>
          <a:xfrm>
            <a:off x="515938" y="365125"/>
            <a:ext cx="10837862" cy="1325563"/>
          </a:xfrm>
        </p:spPr>
        <p:txBody>
          <a:bodyPr rtlCol="0"/>
          <a:lstStyle/>
          <a:p>
            <a:pPr rtl="0"/>
            <a:r>
              <a:rPr lang="fr-FR" noProof="0"/>
              <a:t>Modifiez le style du titre</a:t>
            </a:r>
            <a:endParaRPr lang="fr-FR" noProof="0" dirty="0"/>
          </a:p>
        </p:txBody>
      </p:sp>
      <p:sp>
        <p:nvSpPr>
          <p:cNvPr id="14" name="Espace réservé du contenu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17" name="Espace réservé du contenu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Tree>
    <p:extLst>
      <p:ext uri="{BB962C8B-B14F-4D97-AF65-F5344CB8AC3E}">
        <p14:creationId xmlns:p14="http://schemas.microsoft.com/office/powerpoint/2010/main" val="34616185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grpSp>
        <p:nvGrpSpPr>
          <p:cNvPr id="20" name="Groupe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orme libre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3" name="Forme libre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4" name="Forme libre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numéro de diapositiv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2" name="Titre 1">
            <a:extLst>
              <a:ext uri="{FF2B5EF4-FFF2-40B4-BE49-F238E27FC236}">
                <a16:creationId xmlns:a16="http://schemas.microsoft.com/office/drawing/2014/main" id="{ED1E32FD-35A0-490A-BE40-FBF894A7EC77}"/>
              </a:ext>
            </a:extLst>
          </p:cNvPr>
          <p:cNvSpPr>
            <a:spLocks noGrp="1"/>
          </p:cNvSpPr>
          <p:nvPr>
            <p:ph type="title"/>
          </p:nvPr>
        </p:nvSpPr>
        <p:spPr>
          <a:xfrm>
            <a:off x="515938" y="365125"/>
            <a:ext cx="10837862" cy="1325563"/>
          </a:xfrm>
        </p:spPr>
        <p:txBody>
          <a:bodyPr rtlCol="0"/>
          <a:lstStyle/>
          <a:p>
            <a:pPr rtl="0"/>
            <a:r>
              <a:rPr lang="fr-FR" noProof="0"/>
              <a:t>Modifiez le style du titre</a:t>
            </a:r>
            <a:endParaRPr lang="fr-FR" noProof="0" dirty="0"/>
          </a:p>
        </p:txBody>
      </p:sp>
      <p:sp>
        <p:nvSpPr>
          <p:cNvPr id="14" name="Espace réservé du texte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rtlCol="0"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17" name="Espace réservé du contenu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18" name="Espace réservé du texte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rtlCol="0"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19" name="Espace réservé du contenu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Tree>
    <p:extLst>
      <p:ext uri="{BB962C8B-B14F-4D97-AF65-F5344CB8AC3E}">
        <p14:creationId xmlns:p14="http://schemas.microsoft.com/office/powerpoint/2010/main" val="24763196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avec légende">
    <p:spTree>
      <p:nvGrpSpPr>
        <p:cNvPr id="1" name=""/>
        <p:cNvGrpSpPr/>
        <p:nvPr/>
      </p:nvGrpSpPr>
      <p:grpSpPr>
        <a:xfrm>
          <a:off x="0" y="0"/>
          <a:ext cx="0" cy="0"/>
          <a:chOff x="0" y="0"/>
          <a:chExt cx="0" cy="0"/>
        </a:xfrm>
      </p:grpSpPr>
      <p:sp>
        <p:nvSpPr>
          <p:cNvPr id="22" name="Espace réservé d’image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rtlCol="0"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endParaRPr lang="fr-FR" noProof="0" dirty="0"/>
          </a:p>
        </p:txBody>
      </p:sp>
      <p:grpSp>
        <p:nvGrpSpPr>
          <p:cNvPr id="14" name="Groupe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orme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6" name="Forme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
        <p:nvSpPr>
          <p:cNvPr id="19" name="Titr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endParaRPr lang="fr-FR" noProof="0" dirty="0"/>
          </a:p>
        </p:txBody>
      </p:sp>
      <p:sp>
        <p:nvSpPr>
          <p:cNvPr id="20" name="Espace réservé du texte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rtlCol="0"/>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Cliquez pour modifier les styles du texte du masque</a:t>
            </a:r>
          </a:p>
        </p:txBody>
      </p:sp>
    </p:spTree>
    <p:extLst>
      <p:ext uri="{BB962C8B-B14F-4D97-AF65-F5344CB8AC3E}">
        <p14:creationId xmlns:p14="http://schemas.microsoft.com/office/powerpoint/2010/main" val="17689704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grpSp>
        <p:nvGrpSpPr>
          <p:cNvPr id="19" name="Groupe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orme libre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2" name="Forme libre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3" name="Forme libre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numéro de diapositiv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14" name="Titr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endParaRPr lang="fr-FR" noProof="0" dirty="0"/>
          </a:p>
        </p:txBody>
      </p:sp>
      <p:sp>
        <p:nvSpPr>
          <p:cNvPr id="17" name="Espace réservé du texte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Cliquez pour modifier les styles du texte du masque</a:t>
            </a:r>
          </a:p>
        </p:txBody>
      </p:sp>
      <p:sp>
        <p:nvSpPr>
          <p:cNvPr id="18" name="Espace réservé du contenu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Tree>
    <p:extLst>
      <p:ext uri="{BB962C8B-B14F-4D97-AF65-F5344CB8AC3E}">
        <p14:creationId xmlns:p14="http://schemas.microsoft.com/office/powerpoint/2010/main" val="2314640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rtlCol="0" anchor="b">
            <a:noAutofit/>
          </a:bodyPr>
          <a:lstStyle>
            <a:lvl1pPr algn="l">
              <a:defRPr sz="5400" b="1" cap="all" baseline="0">
                <a:solidFill>
                  <a:schemeClr val="bg1"/>
                </a:solidFill>
                <a:latin typeface="+mj-lt"/>
              </a:defRPr>
            </a:lvl1pPr>
          </a:lstStyle>
          <a:p>
            <a:pPr rtl="0"/>
            <a:r>
              <a:rPr lang="fr-FR" noProof="0" dirty="0"/>
              <a:t>Le titre vient ici</a:t>
            </a:r>
          </a:p>
        </p:txBody>
      </p:sp>
      <p:sp>
        <p:nvSpPr>
          <p:cNvPr id="3" name="Sous-titr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rtlCol="0">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13" name="Espace réservé d’image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rtlCol="0" anchor="ctr"/>
          <a:lstStyle>
            <a:lvl1pPr marL="0" indent="0" algn="ctr">
              <a:buNone/>
              <a:defRPr/>
            </a:lvl1pPr>
          </a:lstStyle>
          <a:p>
            <a:pPr rtl="0"/>
            <a:r>
              <a:rPr lang="fr-FR" noProof="0"/>
              <a:t>Cliquez sur l'icône pour ajouter une image</a:t>
            </a:r>
            <a:endParaRPr lang="fr-FR" noProof="0" dirty="0"/>
          </a:p>
        </p:txBody>
      </p:sp>
      <p:grpSp>
        <p:nvGrpSpPr>
          <p:cNvPr id="14" name="Groupe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orme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6" name="Forme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pic>
        <p:nvPicPr>
          <p:cNvPr id="9" name="Imag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Connecteur droit 4">
            <a:extLst>
              <a:ext uri="{FF2B5EF4-FFF2-40B4-BE49-F238E27FC236}">
                <a16:creationId xmlns:a16="http://schemas.microsoft.com/office/drawing/2014/main" id="{819AFA09-F4B1-493D-BCAD-FF30C20CD1AA}"/>
              </a:ext>
            </a:extLst>
          </p:cNvPr>
          <p:cNvCxnSpPr/>
          <p:nvPr userDrawn="1"/>
        </p:nvCxnSpPr>
        <p:spPr>
          <a:xfrm>
            <a:off x="6469778" y="4233582"/>
            <a:ext cx="504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n-tête de section avec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rtlCol="0" anchor="b">
            <a:noAutofit/>
          </a:bodyPr>
          <a:lstStyle>
            <a:lvl1pPr algn="ctr">
              <a:defRPr sz="4000" b="1" cap="all" baseline="0">
                <a:solidFill>
                  <a:schemeClr val="bg1"/>
                </a:solidFill>
              </a:defRPr>
            </a:lvl1pPr>
          </a:lstStyle>
          <a:p>
            <a:pPr rtl="0"/>
            <a:r>
              <a:rPr lang="fr-FR" noProof="0"/>
              <a:t>Modifiez le style du titre</a:t>
            </a:r>
            <a:endParaRPr lang="fr-FR" noProof="0" dirty="0"/>
          </a:p>
        </p:txBody>
      </p:sp>
      <p:sp>
        <p:nvSpPr>
          <p:cNvPr id="3" name="Espace réservé du texte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rtlCol="0">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Le texte factice vient ici</a:t>
            </a:r>
          </a:p>
        </p:txBody>
      </p:sp>
      <p:pic>
        <p:nvPicPr>
          <p:cNvPr id="8" name="Imag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e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6" name="Espace réservé du numéro de diapositive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rtlCol="0"/>
          <a:lstStyle>
            <a:lvl1pPr algn="ctr">
              <a:defRPr sz="900">
                <a:solidFill>
                  <a:srgbClr val="2C567A"/>
                </a:solidFill>
                <a:latin typeface="+mn-lt"/>
              </a:defRPr>
            </a:lvl1pPr>
          </a:lstStyle>
          <a:p>
            <a:pPr rtl="0"/>
            <a:fld id="{9EC71654-96A5-4280-94F3-931C61A9F92C}" type="slidenum">
              <a:rPr lang="fr-FR" noProof="0" smtClean="0"/>
              <a:pPr rtl="0"/>
              <a:t>‹N°›</a:t>
            </a:fld>
            <a:endParaRPr lang="fr-FR" noProof="0" dirty="0"/>
          </a:p>
        </p:txBody>
      </p:sp>
      <p:sp>
        <p:nvSpPr>
          <p:cNvPr id="15" name="Espace réservé d’image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rtlCol="0" anchor="ctr">
            <a:noAutofit/>
          </a:bodyPr>
          <a:lstStyle>
            <a:lvl1pPr marL="0" indent="0" algn="ctr">
              <a:buNone/>
              <a:defRPr sz="2400"/>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et contenu avec image">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rtlCol="0">
            <a:noAutofit/>
          </a:bodyPr>
          <a:lstStyle>
            <a:lvl1pPr>
              <a:defRPr sz="2400"/>
            </a:lvl1pPr>
            <a:lvl2pPr>
              <a:defRPr sz="2000"/>
            </a:lvl2pPr>
            <a:lvl3pPr>
              <a:defRPr sz="1800"/>
            </a:lvl3pPr>
            <a:lvl4pPr>
              <a:defRPr sz="1600"/>
            </a:lvl4pPr>
            <a:lvl5pPr>
              <a:defRPr sz="1600"/>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numéro de diapositiv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23" name="Espace réservé d’image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rtlCol="0" anchor="ctr">
            <a:noAutofit/>
          </a:bodyPr>
          <a:lstStyle>
            <a:lvl1pPr marL="0" indent="0" algn="ctr">
              <a:buNone/>
              <a:defRPr/>
            </a:lvl1pPr>
          </a:lstStyle>
          <a:p>
            <a:pPr rtl="0"/>
            <a:r>
              <a:rPr lang="fr-FR" noProof="0"/>
              <a:t>Cliquez sur l'icône pour ajouter une image</a:t>
            </a:r>
            <a:endParaRPr lang="fr-FR" noProof="0" dirty="0"/>
          </a:p>
        </p:txBody>
      </p:sp>
      <p:sp>
        <p:nvSpPr>
          <p:cNvPr id="14" name="Titr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rtlCol="0">
            <a:noAutofit/>
          </a:bodyPr>
          <a:lstStyle>
            <a:lvl1pPr>
              <a:defRPr sz="3200" b="1" cap="all" baseline="0"/>
            </a:lvl1pPr>
          </a:lstStyle>
          <a:p>
            <a:pPr rtl="0"/>
            <a:r>
              <a:rPr lang="fr-FR" noProof="0"/>
              <a:t>Modifiez le style du titre</a:t>
            </a:r>
            <a:endParaRPr lang="fr-FR" noProof="0" dirty="0"/>
          </a:p>
        </p:txBody>
      </p:sp>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et contenu 02">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rtlCol="0">
            <a:noAutofit/>
          </a:bodyPr>
          <a:lstStyle>
            <a:lvl1pPr>
              <a:defRPr sz="3200" b="1" cap="all" baseline="0"/>
            </a:lvl1pPr>
          </a:lstStyle>
          <a:p>
            <a:pPr rtl="0"/>
            <a:r>
              <a:rPr lang="fr-FR" noProof="0"/>
              <a:t>Modifiez le style du titre</a:t>
            </a:r>
            <a:endParaRPr lang="fr-FR" noProof="0" dirty="0"/>
          </a:p>
        </p:txBody>
      </p:sp>
      <p:sp>
        <p:nvSpPr>
          <p:cNvPr id="3" name="Espace réservé au contenu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rtlCol="0">
            <a:noAutofit/>
          </a:bodyPr>
          <a:lstStyle>
            <a:lvl1pPr>
              <a:defRPr sz="2400"/>
            </a:lvl1pPr>
            <a:lvl2pPr>
              <a:defRPr sz="2000"/>
            </a:lvl2pPr>
            <a:lvl3pPr>
              <a:defRPr sz="1800"/>
            </a:lvl3pPr>
            <a:lvl4pPr>
              <a:defRPr sz="1600"/>
            </a:lvl4pPr>
            <a:lvl5pPr>
              <a:defRPr sz="1600"/>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numéro de diapositiv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4" name="Ovale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8" name="Espace réservé d’image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rtlCol="0" anchor="ctr"/>
          <a:lstStyle>
            <a:lvl1pPr marL="0" indent="0" algn="ctr">
              <a:buNone/>
              <a:defRPr/>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et contenu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2" name="Ovale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3" name="Espace réservé d’image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rtlCol="0" anchor="ctr">
            <a:noAutofit/>
          </a:bodyPr>
          <a:lstStyle>
            <a:lvl1pPr marL="0" indent="0" algn="ctr">
              <a:buNone/>
              <a:defRPr sz="1100">
                <a:solidFill>
                  <a:schemeClr val="bg1"/>
                </a:solidFill>
              </a:defRPr>
            </a:lvl1pPr>
          </a:lstStyle>
          <a:p>
            <a:pPr rtl="0"/>
            <a:r>
              <a:rPr lang="fr-FR" noProof="0" dirty="0"/>
              <a:t>icône</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4" name="Ovale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fr-FR" noProof="0"/>
              <a:t>Modifiez le style du titre</a:t>
            </a:r>
            <a:endParaRPr lang="fr-FR" noProof="0" dirty="0"/>
          </a:p>
        </p:txBody>
      </p:sp>
      <p:sp>
        <p:nvSpPr>
          <p:cNvPr id="3" name="Espace réservé du contenu 2">
            <a:extLst>
              <a:ext uri="{FF2B5EF4-FFF2-40B4-BE49-F238E27FC236}">
                <a16:creationId xmlns:a16="http://schemas.microsoft.com/office/drawing/2014/main" id="{0FEE9886-36F0-4E06-A3A6-D8F00B0665A1}"/>
              </a:ext>
            </a:extLst>
          </p:cNvPr>
          <p:cNvSpPr>
            <a:spLocks noGrp="1"/>
          </p:cNvSpPr>
          <p:nvPr>
            <p:ph idx="1"/>
          </p:nvPr>
        </p:nvSpPr>
        <p:spPr>
          <a:xfrm>
            <a:off x="219126" y="3207024"/>
            <a:ext cx="3445566" cy="2504663"/>
          </a:xfrm>
        </p:spPr>
        <p:txBody>
          <a:bodyPr lIns="0" tIns="0" rIns="0" bIns="0" rtlCol="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numéro de diapositiv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6" name="Espace réservé d’image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rtlCol="0" anchor="ctr"/>
          <a:lstStyle>
            <a:lvl1pPr marL="0" indent="0" algn="ctr">
              <a:buNone/>
              <a:defRPr/>
            </a:lvl1pPr>
          </a:lstStyle>
          <a:p>
            <a:pPr rtl="0"/>
            <a:r>
              <a:rPr lang="fr-FR" noProof="0"/>
              <a:t>Cliquez sur l'icône pour ajouter une image</a:t>
            </a:r>
            <a:endParaRPr lang="fr-FR" noProof="0" dirty="0"/>
          </a:p>
        </p:txBody>
      </p:sp>
      <p:sp>
        <p:nvSpPr>
          <p:cNvPr id="17" name="Espace réservé du contenu 2">
            <a:extLst>
              <a:ext uri="{FF2B5EF4-FFF2-40B4-BE49-F238E27FC236}">
                <a16:creationId xmlns:a16="http://schemas.microsoft.com/office/drawing/2014/main" id="{147C9C38-5B17-467D-B581-EF28ECB11E80}"/>
              </a:ext>
            </a:extLst>
          </p:cNvPr>
          <p:cNvSpPr>
            <a:spLocks noGrp="1"/>
          </p:cNvSpPr>
          <p:nvPr>
            <p:ph idx="14"/>
          </p:nvPr>
        </p:nvSpPr>
        <p:spPr>
          <a:xfrm>
            <a:off x="8527490" y="3207024"/>
            <a:ext cx="3445200" cy="2504663"/>
          </a:xfrm>
        </p:spPr>
        <p:txBody>
          <a:bodyPr lIns="0" tIns="0" rIns="0" bIns="0" rtlCol="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20" name="Espace réservé du contenu 2">
            <a:extLst>
              <a:ext uri="{FF2B5EF4-FFF2-40B4-BE49-F238E27FC236}">
                <a16:creationId xmlns:a16="http://schemas.microsoft.com/office/drawing/2014/main" id="{FEB88DD7-AEB5-4718-AF2D-28B5B91ED715}"/>
              </a:ext>
            </a:extLst>
          </p:cNvPr>
          <p:cNvSpPr>
            <a:spLocks noGrp="1"/>
          </p:cNvSpPr>
          <p:nvPr>
            <p:ph idx="15"/>
          </p:nvPr>
        </p:nvSpPr>
        <p:spPr>
          <a:xfrm>
            <a:off x="219126" y="2711636"/>
            <a:ext cx="3445566" cy="495389"/>
          </a:xfrm>
        </p:spPr>
        <p:txBody>
          <a:bodyPr lIns="0" tIns="0" rIns="0" bIns="0" rtlCol="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21" name="Espace réservé du contenu 2">
            <a:extLst>
              <a:ext uri="{FF2B5EF4-FFF2-40B4-BE49-F238E27FC236}">
                <a16:creationId xmlns:a16="http://schemas.microsoft.com/office/drawing/2014/main" id="{F694448B-800C-40EF-8F61-18C018E8374C}"/>
              </a:ext>
            </a:extLst>
          </p:cNvPr>
          <p:cNvSpPr>
            <a:spLocks noGrp="1"/>
          </p:cNvSpPr>
          <p:nvPr>
            <p:ph idx="16"/>
          </p:nvPr>
        </p:nvSpPr>
        <p:spPr>
          <a:xfrm>
            <a:off x="8527124" y="2711636"/>
            <a:ext cx="3445566" cy="495389"/>
          </a:xfrm>
        </p:spPr>
        <p:txBody>
          <a:bodyPr lIns="0" tIns="0" rIns="0" bIns="0" rtlCol="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12" name="Espace réservé d’image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rtlCol="0" anchor="ctr">
            <a:noAutofit/>
          </a:bodyPr>
          <a:lstStyle>
            <a:lvl1pPr marL="0" indent="0" algn="ctr">
              <a:buNone/>
              <a:defRPr sz="1100">
                <a:solidFill>
                  <a:schemeClr val="bg1"/>
                </a:solidFill>
              </a:defRPr>
            </a:lvl1pPr>
          </a:lstStyle>
          <a:p>
            <a:pPr rtl="0"/>
            <a:r>
              <a:rPr lang="fr-FR" noProof="0" dirty="0"/>
              <a:t>icône</a:t>
            </a:r>
          </a:p>
        </p:txBody>
      </p:sp>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aison avec les images">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fr-FR" noProof="0"/>
              <a:t>Modifiez le style du titre</a:t>
            </a:r>
            <a:endParaRPr lang="fr-FR" noProof="0" dirty="0"/>
          </a:p>
        </p:txBody>
      </p:sp>
      <p:sp>
        <p:nvSpPr>
          <p:cNvPr id="3" name="Espace réservé du contenu 2">
            <a:extLst>
              <a:ext uri="{FF2B5EF4-FFF2-40B4-BE49-F238E27FC236}">
                <a16:creationId xmlns:a16="http://schemas.microsoft.com/office/drawing/2014/main" id="{0FEE9886-36F0-4E06-A3A6-D8F00B0665A1}"/>
              </a:ext>
            </a:extLst>
          </p:cNvPr>
          <p:cNvSpPr>
            <a:spLocks noGrp="1"/>
          </p:cNvSpPr>
          <p:nvPr>
            <p:ph idx="1"/>
          </p:nvPr>
        </p:nvSpPr>
        <p:spPr>
          <a:xfrm>
            <a:off x="680934" y="2863158"/>
            <a:ext cx="4074002" cy="2846648"/>
          </a:xfrm>
        </p:spPr>
        <p:txBody>
          <a:bodyPr lIns="0" tIns="0" rIns="0" bIns="0" rtlCol="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accent2"/>
              </a:solidFill>
            </a:endParaRPr>
          </a:p>
        </p:txBody>
      </p:sp>
      <p:pic>
        <p:nvPicPr>
          <p:cNvPr id="8" name="Imag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numéro de diapositiv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20" name="Espace réservé du contenu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rtlCol="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dirty="0"/>
              <a:t>La rubrique 01 vient ici</a:t>
            </a:r>
          </a:p>
        </p:txBody>
      </p:sp>
      <p:sp>
        <p:nvSpPr>
          <p:cNvPr id="23" name="Espace réservé du contenu 2">
            <a:extLst>
              <a:ext uri="{FF2B5EF4-FFF2-40B4-BE49-F238E27FC236}">
                <a16:creationId xmlns:a16="http://schemas.microsoft.com/office/drawing/2014/main" id="{E5123CE7-2F8A-489B-BD99-0C2A33ADF49A}"/>
              </a:ext>
            </a:extLst>
          </p:cNvPr>
          <p:cNvSpPr>
            <a:spLocks noGrp="1"/>
          </p:cNvSpPr>
          <p:nvPr>
            <p:ph idx="19"/>
          </p:nvPr>
        </p:nvSpPr>
        <p:spPr>
          <a:xfrm>
            <a:off x="7327918" y="1648186"/>
            <a:ext cx="4074002" cy="2834508"/>
          </a:xfrm>
        </p:spPr>
        <p:txBody>
          <a:bodyPr lIns="0" tIns="0" rIns="0" bIns="0" rtlCol="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25" name="Espace réservé du contenu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rtlCol="0" anchor="ctr">
            <a:noAutofit/>
          </a:bodyPr>
          <a:lstStyle>
            <a:lvl1pPr marL="0" indent="0" algn="l">
              <a:buNone/>
              <a:defRPr sz="1800" b="1" cap="all" baseline="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dirty="0"/>
              <a:t>La rubrique 02 vient ici</a:t>
            </a:r>
          </a:p>
        </p:txBody>
      </p:sp>
      <p:sp>
        <p:nvSpPr>
          <p:cNvPr id="21" name="Ovale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4" name="Espace réservé d’image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rtlCol="0" anchor="ctr">
            <a:normAutofit/>
          </a:bodyPr>
          <a:lstStyle>
            <a:lvl1pPr marL="0" indent="0" algn="ctr">
              <a:buNone/>
              <a:defRPr sz="1100">
                <a:solidFill>
                  <a:schemeClr val="bg1"/>
                </a:solidFill>
              </a:defRPr>
            </a:lvl1pPr>
          </a:lstStyle>
          <a:p>
            <a:pPr rtl="0"/>
            <a:r>
              <a:rPr lang="fr-FR" noProof="0" dirty="0"/>
              <a:t>icône</a:t>
            </a:r>
          </a:p>
        </p:txBody>
      </p:sp>
      <p:sp>
        <p:nvSpPr>
          <p:cNvPr id="28" name="Ovale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9" name="Espace réservé d’image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rtlCol="0" anchor="ctr">
            <a:normAutofit/>
          </a:bodyPr>
          <a:lstStyle>
            <a:lvl1pPr marL="0" indent="0" algn="ctr">
              <a:buNone/>
              <a:defRPr sz="1100">
                <a:solidFill>
                  <a:schemeClr val="bg1"/>
                </a:solidFill>
              </a:defRPr>
            </a:lvl1pPr>
          </a:lstStyle>
          <a:p>
            <a:pPr rtl="0"/>
            <a:r>
              <a:rPr lang="fr-FR" noProof="0" dirty="0"/>
              <a:t>icône</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 uniquement">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fr-FR" noProof="0"/>
              <a:t>Modifiez le style du titre</a:t>
            </a:r>
            <a:endParaRPr lang="fr-FR"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8B0944B4-FE4A-459A-85B1-3476FE6C4C49}"/>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e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0" name="Espace réservé du numéro de diapositive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grpSp>
        <p:nvGrpSpPr>
          <p:cNvPr id="11" name="Groupe 10">
            <a:extLst>
              <a:ext uri="{FF2B5EF4-FFF2-40B4-BE49-F238E27FC236}">
                <a16:creationId xmlns:a16="http://schemas.microsoft.com/office/drawing/2014/main" id="{322A2F12-9117-4B68-80A7-10EC293F01F8}"/>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orme libre 5">
              <a:extLst>
                <a:ext uri="{FF2B5EF4-FFF2-40B4-BE49-F238E27FC236}">
                  <a16:creationId xmlns:a16="http://schemas.microsoft.com/office/drawing/2014/main" id="{AAF7CCD5-D217-463B-844E-D697B3459C91}"/>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3" name="Forme libre 6">
              <a:extLst>
                <a:ext uri="{FF2B5EF4-FFF2-40B4-BE49-F238E27FC236}">
                  <a16:creationId xmlns:a16="http://schemas.microsoft.com/office/drawing/2014/main" id="{470AB33E-36FA-416E-9307-1C85125C0DA4}"/>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4" name="Forme libre 7">
              <a:extLst>
                <a:ext uri="{FF2B5EF4-FFF2-40B4-BE49-F238E27FC236}">
                  <a16:creationId xmlns:a16="http://schemas.microsoft.com/office/drawing/2014/main" id="{52518C90-D74B-4D84-AE06-554644DE33DC}"/>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8B0944B4-FE4A-459A-85B1-3476FE6C4C49}"/>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e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0" name="Espace réservé du numéro de diapositive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grpSp>
        <p:nvGrpSpPr>
          <p:cNvPr id="11" name="Groupe 10">
            <a:extLst>
              <a:ext uri="{FF2B5EF4-FFF2-40B4-BE49-F238E27FC236}">
                <a16:creationId xmlns:a16="http://schemas.microsoft.com/office/drawing/2014/main" id="{322A2F12-9117-4B68-80A7-10EC293F01F8}"/>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orme libre 5">
              <a:extLst>
                <a:ext uri="{FF2B5EF4-FFF2-40B4-BE49-F238E27FC236}">
                  <a16:creationId xmlns:a16="http://schemas.microsoft.com/office/drawing/2014/main" id="{AAF7CCD5-D217-463B-844E-D697B3459C91}"/>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3" name="Forme libre 6">
              <a:extLst>
                <a:ext uri="{FF2B5EF4-FFF2-40B4-BE49-F238E27FC236}">
                  <a16:creationId xmlns:a16="http://schemas.microsoft.com/office/drawing/2014/main" id="{470AB33E-36FA-416E-9307-1C85125C0DA4}"/>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4" name="Forme libre 7">
              <a:extLst>
                <a:ext uri="{FF2B5EF4-FFF2-40B4-BE49-F238E27FC236}">
                  <a16:creationId xmlns:a16="http://schemas.microsoft.com/office/drawing/2014/main" id="{52518C90-D74B-4D84-AE06-554644DE33DC}"/>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Tree>
    <p:extLst>
      <p:ext uri="{BB962C8B-B14F-4D97-AF65-F5344CB8AC3E}">
        <p14:creationId xmlns:p14="http://schemas.microsoft.com/office/powerpoint/2010/main" val="1879954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0" dirty="0"/>
              <a:t>Modifiez le style du titre</a:t>
            </a:r>
          </a:p>
        </p:txBody>
      </p:sp>
      <p:sp>
        <p:nvSpPr>
          <p:cNvPr id="3" name="Espace réservé du texte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r>
              <a:rPr lang="fr-FR" noProof="0" dirty="0"/>
              <a:t>22/3/2019</a:t>
            </a:r>
          </a:p>
        </p:txBody>
      </p:sp>
      <p:sp>
        <p:nvSpPr>
          <p:cNvPr id="5" name="Espace réservé du pied de page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fr-FR" noProof="0" dirty="0"/>
          </a:p>
        </p:txBody>
      </p:sp>
      <p:sp>
        <p:nvSpPr>
          <p:cNvPr id="6" name="Espace réservé du numéro de diapositive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9EC71654-96A5-4280-94F3-931C61A9F92C}" type="slidenum">
              <a:rPr lang="fr-FR" noProof="0" smtClean="0"/>
              <a:t>‹N°›</a:t>
            </a:fld>
            <a:endParaRPr lang="fr-FR"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75" r:id="rId9"/>
    <p:sldLayoutId id="2147483664" r:id="rId10"/>
    <p:sldLayoutId id="2147483665" r:id="rId11"/>
    <p:sldLayoutId id="2147483666" r:id="rId12"/>
    <p:sldLayoutId id="2147483667" r:id="rId13"/>
    <p:sldLayoutId id="2147483668" r:id="rId14"/>
    <p:sldLayoutId id="2147483669" r:id="rId15"/>
    <p:sldLayoutId id="2147483671" r:id="rId16"/>
    <p:sldLayoutId id="2147483672" r:id="rId17"/>
    <p:sldLayoutId id="2147483674" r:id="rId18"/>
    <p:sldLayoutId id="2147483673"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5.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45.svg"/></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46.jpg"/><Relationship Id="rId4" Type="http://schemas.openxmlformats.org/officeDocument/2006/relationships/chart" Target="../charts/chart2.xml"/></Relationships>
</file>

<file path=ppt/slides/_rels/slide2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46.jpg"/><Relationship Id="rId4" Type="http://schemas.openxmlformats.org/officeDocument/2006/relationships/chart" Target="../charts/chart4.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chart" Target="../charts/chart6.xml"/></Relationships>
</file>

<file path=ppt/slides/_rels/slide27.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chart" Target="../charts/chart8.xml"/></Relationships>
</file>

<file path=ppt/slides/_rels/slide28.xml.rels><?xml version="1.0" encoding="UTF-8" standalone="yes"?>
<Relationships xmlns="http://schemas.openxmlformats.org/package/2006/relationships"><Relationship Id="rId3" Type="http://schemas.openxmlformats.org/officeDocument/2006/relationships/image" Target="../media/image48.jpeg"/><Relationship Id="rId7" Type="http://schemas.openxmlformats.org/officeDocument/2006/relationships/image" Target="../media/image42.sv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AB08B8-3DB3-4637-AE23-B8DB96D9FCEC}"/>
              </a:ext>
            </a:extLst>
          </p:cNvPr>
          <p:cNvSpPr>
            <a:spLocks noGrp="1"/>
          </p:cNvSpPr>
          <p:nvPr>
            <p:ph type="ctrTitle"/>
          </p:nvPr>
        </p:nvSpPr>
        <p:spPr>
          <a:xfrm>
            <a:off x="6343650" y="1817370"/>
            <a:ext cx="5669280" cy="2446726"/>
          </a:xfrm>
        </p:spPr>
        <p:txBody>
          <a:bodyPr rtlCol="0"/>
          <a:lstStyle/>
          <a:p>
            <a:r>
              <a:rPr lang="en-US" noProof="0" dirty="0">
                <a:solidFill>
                  <a:schemeClr val="accent3">
                    <a:lumMod val="60000"/>
                    <a:lumOff val="40000"/>
                  </a:schemeClr>
                </a:solidFill>
              </a:rPr>
              <a:t>Anticipating Building Consumption</a:t>
            </a:r>
          </a:p>
        </p:txBody>
      </p:sp>
      <p:sp>
        <p:nvSpPr>
          <p:cNvPr id="3" name="Sous-titre 2">
            <a:extLst>
              <a:ext uri="{FF2B5EF4-FFF2-40B4-BE49-F238E27FC236}">
                <a16:creationId xmlns:a16="http://schemas.microsoft.com/office/drawing/2014/main" id="{2198AA37-E298-4CD8-9F0F-2123ACFD9653}"/>
              </a:ext>
            </a:extLst>
          </p:cNvPr>
          <p:cNvSpPr>
            <a:spLocks noGrp="1"/>
          </p:cNvSpPr>
          <p:nvPr>
            <p:ph type="subTitle" idx="1"/>
          </p:nvPr>
        </p:nvSpPr>
        <p:spPr>
          <a:xfrm>
            <a:off x="6337688" y="4359981"/>
            <a:ext cx="5143500" cy="503167"/>
          </a:xfrm>
        </p:spPr>
        <p:txBody>
          <a:bodyPr rtlCol="0"/>
          <a:lstStyle/>
          <a:p>
            <a:pPr rtl="0"/>
            <a:r>
              <a:rPr lang="fr-FR" dirty="0"/>
              <a:t>City of </a:t>
            </a:r>
            <a:r>
              <a:rPr lang="fr-FR" dirty="0" err="1"/>
              <a:t>seattle</a:t>
            </a:r>
            <a:endParaRPr lang="fr-FR" dirty="0"/>
          </a:p>
        </p:txBody>
      </p:sp>
      <p:pic>
        <p:nvPicPr>
          <p:cNvPr id="10" name="Espace réservé d’image 9" descr="paysage urbain">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
        <p:nvSpPr>
          <p:cNvPr id="7" name="ZoneTexte 6">
            <a:extLst>
              <a:ext uri="{FF2B5EF4-FFF2-40B4-BE49-F238E27FC236}">
                <a16:creationId xmlns:a16="http://schemas.microsoft.com/office/drawing/2014/main" id="{131764E6-CF75-0585-7228-285A29EDDD7F}"/>
              </a:ext>
            </a:extLst>
          </p:cNvPr>
          <p:cNvSpPr txBox="1"/>
          <p:nvPr/>
        </p:nvSpPr>
        <p:spPr>
          <a:xfrm>
            <a:off x="10430122" y="6377940"/>
            <a:ext cx="1582808" cy="365760"/>
          </a:xfrm>
          <a:prstGeom prst="rect">
            <a:avLst/>
          </a:prstGeom>
          <a:noFill/>
        </p:spPr>
        <p:txBody>
          <a:bodyPr wrap="square" rtlCol="0">
            <a:spAutoFit/>
          </a:bodyPr>
          <a:lstStyle/>
          <a:p>
            <a:r>
              <a:rPr lang="fr-FR" dirty="0">
                <a:solidFill>
                  <a:schemeClr val="bg1"/>
                </a:solidFill>
              </a:rPr>
              <a:t>Maud </a:t>
            </a:r>
            <a:r>
              <a:rPr lang="fr-FR" dirty="0" err="1">
                <a:solidFill>
                  <a:schemeClr val="bg1"/>
                </a:solidFill>
              </a:rPr>
              <a:t>Gesbert</a:t>
            </a:r>
            <a:endParaRPr lang="fr-FR" dirty="0">
              <a:solidFill>
                <a:schemeClr val="bg1"/>
              </a:solidFill>
            </a:endParaRPr>
          </a:p>
        </p:txBody>
      </p:sp>
      <p:sp>
        <p:nvSpPr>
          <p:cNvPr id="8" name="Rectangle 7">
            <a:extLst>
              <a:ext uri="{FF2B5EF4-FFF2-40B4-BE49-F238E27FC236}">
                <a16:creationId xmlns:a16="http://schemas.microsoft.com/office/drawing/2014/main" id="{93BB0B59-3925-24D0-D22A-756AB732C1FF}"/>
              </a:ext>
            </a:extLst>
          </p:cNvPr>
          <p:cNvSpPr/>
          <p:nvPr/>
        </p:nvSpPr>
        <p:spPr>
          <a:xfrm>
            <a:off x="9178290" y="434692"/>
            <a:ext cx="2583180" cy="696877"/>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67172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B34AFA2-4965-56F4-1202-3A734FF3BFD4}"/>
              </a:ext>
            </a:extLst>
          </p:cNvPr>
          <p:cNvSpPr/>
          <p:nvPr/>
        </p:nvSpPr>
        <p:spPr>
          <a:xfrm>
            <a:off x="4636069" y="4407407"/>
            <a:ext cx="2557670" cy="232486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 name="Espace réservé du numéro de diapositive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fr-FR" smtClean="0"/>
              <a:pPr rtl="0"/>
              <a:t>10</a:t>
            </a:fld>
            <a:endParaRPr lang="fr-FR" dirty="0"/>
          </a:p>
        </p:txBody>
      </p:sp>
      <p:sp>
        <p:nvSpPr>
          <p:cNvPr id="2" name="Titre 1">
            <a:extLst>
              <a:ext uri="{FF2B5EF4-FFF2-40B4-BE49-F238E27FC236}">
                <a16:creationId xmlns:a16="http://schemas.microsoft.com/office/drawing/2014/main" id="{E2C50832-0B36-43C5-98EC-4CD165D78718}"/>
              </a:ext>
            </a:extLst>
          </p:cNvPr>
          <p:cNvSpPr>
            <a:spLocks noGrp="1"/>
          </p:cNvSpPr>
          <p:nvPr>
            <p:ph type="title"/>
          </p:nvPr>
        </p:nvSpPr>
        <p:spPr>
          <a:xfrm>
            <a:off x="515937" y="499595"/>
            <a:ext cx="10605143" cy="1325563"/>
          </a:xfrm>
        </p:spPr>
        <p:txBody>
          <a:bodyPr rtlCol="0"/>
          <a:lstStyle/>
          <a:p>
            <a:pPr rtl="0"/>
            <a:r>
              <a:rPr lang="fr-FR" dirty="0"/>
              <a:t>Nettoyage &amp; Analyses préliminaires</a:t>
            </a:r>
          </a:p>
        </p:txBody>
      </p:sp>
      <p:sp>
        <p:nvSpPr>
          <p:cNvPr id="3" name="Ellipse 2">
            <a:extLst>
              <a:ext uri="{FF2B5EF4-FFF2-40B4-BE49-F238E27FC236}">
                <a16:creationId xmlns:a16="http://schemas.microsoft.com/office/drawing/2014/main" id="{837A2473-AC4E-976F-2A4B-26B419C8125F}"/>
              </a:ext>
            </a:extLst>
          </p:cNvPr>
          <p:cNvSpPr/>
          <p:nvPr/>
        </p:nvSpPr>
        <p:spPr>
          <a:xfrm>
            <a:off x="354680" y="2205374"/>
            <a:ext cx="2919861" cy="2802749"/>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uban vers le bas 6">
            <a:extLst>
              <a:ext uri="{FF2B5EF4-FFF2-40B4-BE49-F238E27FC236}">
                <a16:creationId xmlns:a16="http://schemas.microsoft.com/office/drawing/2014/main" id="{112B73D6-443D-6BCD-93C8-9CA0045D1621}"/>
              </a:ext>
            </a:extLst>
          </p:cNvPr>
          <p:cNvSpPr/>
          <p:nvPr/>
        </p:nvSpPr>
        <p:spPr>
          <a:xfrm>
            <a:off x="1437729" y="2328943"/>
            <a:ext cx="753762" cy="401895"/>
          </a:xfrm>
          <a:prstGeom prst="ribbon">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1</a:t>
            </a:r>
          </a:p>
        </p:txBody>
      </p:sp>
      <p:sp>
        <p:nvSpPr>
          <p:cNvPr id="9" name="Ellipse 8">
            <a:extLst>
              <a:ext uri="{FF2B5EF4-FFF2-40B4-BE49-F238E27FC236}">
                <a16:creationId xmlns:a16="http://schemas.microsoft.com/office/drawing/2014/main" id="{860748D9-B8A6-8054-F173-A581806C3DD2}"/>
              </a:ext>
            </a:extLst>
          </p:cNvPr>
          <p:cNvSpPr/>
          <p:nvPr/>
        </p:nvSpPr>
        <p:spPr>
          <a:xfrm>
            <a:off x="4636069" y="2205374"/>
            <a:ext cx="2919861" cy="2802749"/>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uban vers le bas 9">
            <a:extLst>
              <a:ext uri="{FF2B5EF4-FFF2-40B4-BE49-F238E27FC236}">
                <a16:creationId xmlns:a16="http://schemas.microsoft.com/office/drawing/2014/main" id="{7CA58960-240E-0AF3-962B-8BBD7B4716E8}"/>
              </a:ext>
            </a:extLst>
          </p:cNvPr>
          <p:cNvSpPr/>
          <p:nvPr/>
        </p:nvSpPr>
        <p:spPr>
          <a:xfrm>
            <a:off x="5719118" y="2328943"/>
            <a:ext cx="753762" cy="401895"/>
          </a:xfrm>
          <a:prstGeom prst="ribbon">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2</a:t>
            </a:r>
          </a:p>
        </p:txBody>
      </p:sp>
      <p:sp>
        <p:nvSpPr>
          <p:cNvPr id="16" name="Ellipse 15">
            <a:extLst>
              <a:ext uri="{FF2B5EF4-FFF2-40B4-BE49-F238E27FC236}">
                <a16:creationId xmlns:a16="http://schemas.microsoft.com/office/drawing/2014/main" id="{4FCA4099-27B9-FEE1-21EB-F2D2F147CC63}"/>
              </a:ext>
            </a:extLst>
          </p:cNvPr>
          <p:cNvSpPr/>
          <p:nvPr/>
        </p:nvSpPr>
        <p:spPr>
          <a:xfrm>
            <a:off x="8917458" y="2230093"/>
            <a:ext cx="2919861" cy="2802749"/>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 name="Ruban vers le bas 16">
            <a:extLst>
              <a:ext uri="{FF2B5EF4-FFF2-40B4-BE49-F238E27FC236}">
                <a16:creationId xmlns:a16="http://schemas.microsoft.com/office/drawing/2014/main" id="{535E5721-228C-70CF-F120-81C6498FC6F9}"/>
              </a:ext>
            </a:extLst>
          </p:cNvPr>
          <p:cNvSpPr/>
          <p:nvPr/>
        </p:nvSpPr>
        <p:spPr>
          <a:xfrm>
            <a:off x="10000507" y="2353662"/>
            <a:ext cx="753762" cy="401895"/>
          </a:xfrm>
          <a:prstGeom prst="ribbon">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3</a:t>
            </a:r>
          </a:p>
        </p:txBody>
      </p:sp>
      <p:pic>
        <p:nvPicPr>
          <p:cNvPr id="18" name="Image 17">
            <a:extLst>
              <a:ext uri="{FF2B5EF4-FFF2-40B4-BE49-F238E27FC236}">
                <a16:creationId xmlns:a16="http://schemas.microsoft.com/office/drawing/2014/main" id="{95195520-2A3B-FCF6-A639-0DC468360633}"/>
              </a:ext>
            </a:extLst>
          </p:cNvPr>
          <p:cNvPicPr>
            <a:picLocks noChangeAspect="1"/>
          </p:cNvPicPr>
          <p:nvPr/>
        </p:nvPicPr>
        <p:blipFill>
          <a:blip r:embed="rId3"/>
          <a:stretch>
            <a:fillRect/>
          </a:stretch>
        </p:blipFill>
        <p:spPr>
          <a:xfrm>
            <a:off x="1159941" y="3019807"/>
            <a:ext cx="1362431" cy="1569229"/>
          </a:xfrm>
          <a:prstGeom prst="rect">
            <a:avLst/>
          </a:prstGeom>
          <a:ln>
            <a:solidFill>
              <a:schemeClr val="accent3"/>
            </a:solidFill>
          </a:ln>
        </p:spPr>
      </p:pic>
      <p:pic>
        <p:nvPicPr>
          <p:cNvPr id="19" name="Image 18">
            <a:extLst>
              <a:ext uri="{FF2B5EF4-FFF2-40B4-BE49-F238E27FC236}">
                <a16:creationId xmlns:a16="http://schemas.microsoft.com/office/drawing/2014/main" id="{2DF2189A-4A05-98E8-7EF3-5FF262AB6853}"/>
              </a:ext>
            </a:extLst>
          </p:cNvPr>
          <p:cNvPicPr>
            <a:picLocks noChangeAspect="1"/>
          </p:cNvPicPr>
          <p:nvPr/>
        </p:nvPicPr>
        <p:blipFill>
          <a:blip r:embed="rId4"/>
          <a:stretch>
            <a:fillRect/>
          </a:stretch>
        </p:blipFill>
        <p:spPr>
          <a:xfrm>
            <a:off x="9289944" y="2916652"/>
            <a:ext cx="2195478" cy="1479058"/>
          </a:xfrm>
          <a:prstGeom prst="rect">
            <a:avLst/>
          </a:prstGeom>
          <a:ln>
            <a:solidFill>
              <a:schemeClr val="accent3"/>
            </a:solidFill>
          </a:ln>
        </p:spPr>
      </p:pic>
      <p:sp>
        <p:nvSpPr>
          <p:cNvPr id="22" name="ZoneTexte 21">
            <a:extLst>
              <a:ext uri="{FF2B5EF4-FFF2-40B4-BE49-F238E27FC236}">
                <a16:creationId xmlns:a16="http://schemas.microsoft.com/office/drawing/2014/main" id="{BD613EA9-B550-2E4E-56D8-7D074BF42341}"/>
              </a:ext>
            </a:extLst>
          </p:cNvPr>
          <p:cNvSpPr txBox="1"/>
          <p:nvPr/>
        </p:nvSpPr>
        <p:spPr>
          <a:xfrm>
            <a:off x="1119502" y="5200944"/>
            <a:ext cx="1326518" cy="923330"/>
          </a:xfrm>
          <a:prstGeom prst="rect">
            <a:avLst/>
          </a:prstGeom>
          <a:noFill/>
        </p:spPr>
        <p:txBody>
          <a:bodyPr wrap="square" rtlCol="0">
            <a:spAutoFit/>
          </a:bodyPr>
          <a:lstStyle/>
          <a:p>
            <a:pPr algn="ctr"/>
            <a:r>
              <a:rPr lang="en-US" noProof="0" dirty="0">
                <a:latin typeface="Avenir Next Condensed" panose="020B0506020202020204" pitchFamily="34" charset="0"/>
              </a:rPr>
              <a:t>Deleting </a:t>
            </a:r>
          </a:p>
          <a:p>
            <a:pPr algn="ctr"/>
            <a:r>
              <a:rPr lang="en-US" dirty="0">
                <a:latin typeface="Avenir Next Condensed" panose="020B0506020202020204" pitchFamily="34" charset="0"/>
              </a:rPr>
              <a:t>c</a:t>
            </a:r>
            <a:r>
              <a:rPr lang="en-US" noProof="0" dirty="0" err="1">
                <a:latin typeface="Avenir Next Condensed" panose="020B0506020202020204" pitchFamily="34" charset="0"/>
              </a:rPr>
              <a:t>olumns</a:t>
            </a:r>
            <a:r>
              <a:rPr lang="en-US" noProof="0" dirty="0">
                <a:latin typeface="Avenir Next Condensed" panose="020B0506020202020204" pitchFamily="34" charset="0"/>
              </a:rPr>
              <a:t> that are not useful</a:t>
            </a:r>
          </a:p>
        </p:txBody>
      </p:sp>
      <p:sp>
        <p:nvSpPr>
          <p:cNvPr id="23" name="ZoneTexte 22">
            <a:extLst>
              <a:ext uri="{FF2B5EF4-FFF2-40B4-BE49-F238E27FC236}">
                <a16:creationId xmlns:a16="http://schemas.microsoft.com/office/drawing/2014/main" id="{AC650C77-499F-9DB8-61AB-64182A482633}"/>
              </a:ext>
            </a:extLst>
          </p:cNvPr>
          <p:cNvSpPr txBox="1"/>
          <p:nvPr/>
        </p:nvSpPr>
        <p:spPr>
          <a:xfrm>
            <a:off x="9341217" y="5156411"/>
            <a:ext cx="2316939" cy="369332"/>
          </a:xfrm>
          <a:prstGeom prst="rect">
            <a:avLst/>
          </a:prstGeom>
          <a:noFill/>
        </p:spPr>
        <p:txBody>
          <a:bodyPr wrap="square" rtlCol="0">
            <a:spAutoFit/>
          </a:bodyPr>
          <a:lstStyle/>
          <a:p>
            <a:pPr algn="ctr"/>
            <a:r>
              <a:rPr lang="en-US" noProof="0" dirty="0">
                <a:latin typeface="Avenir Next Condensed" panose="020B0506020202020204" pitchFamily="34" charset="0"/>
              </a:rPr>
              <a:t>Deleting some outliers</a:t>
            </a:r>
          </a:p>
        </p:txBody>
      </p:sp>
      <p:sp>
        <p:nvSpPr>
          <p:cNvPr id="28" name="ZoneTexte 27">
            <a:extLst>
              <a:ext uri="{FF2B5EF4-FFF2-40B4-BE49-F238E27FC236}">
                <a16:creationId xmlns:a16="http://schemas.microsoft.com/office/drawing/2014/main" id="{C6190C8B-A9FC-8497-0062-CA6AA361660B}"/>
              </a:ext>
            </a:extLst>
          </p:cNvPr>
          <p:cNvSpPr txBox="1"/>
          <p:nvPr/>
        </p:nvSpPr>
        <p:spPr>
          <a:xfrm>
            <a:off x="5519237" y="5131692"/>
            <a:ext cx="1326518" cy="923330"/>
          </a:xfrm>
          <a:prstGeom prst="rect">
            <a:avLst/>
          </a:prstGeom>
          <a:noFill/>
        </p:spPr>
        <p:txBody>
          <a:bodyPr wrap="square" rtlCol="0">
            <a:spAutoFit/>
          </a:bodyPr>
          <a:lstStyle/>
          <a:p>
            <a:pPr algn="ctr"/>
            <a:r>
              <a:rPr lang="en-US" noProof="0" dirty="0">
                <a:latin typeface="Avenir Next Condensed" panose="020B0506020202020204" pitchFamily="34" charset="0"/>
              </a:rPr>
              <a:t>Deleting residential buildings</a:t>
            </a:r>
          </a:p>
        </p:txBody>
      </p:sp>
      <p:pic>
        <p:nvPicPr>
          <p:cNvPr id="29" name="Image 28">
            <a:extLst>
              <a:ext uri="{FF2B5EF4-FFF2-40B4-BE49-F238E27FC236}">
                <a16:creationId xmlns:a16="http://schemas.microsoft.com/office/drawing/2014/main" id="{D90BA765-3AA9-980A-DE9F-E1D0B543A55E}"/>
              </a:ext>
            </a:extLst>
          </p:cNvPr>
          <p:cNvPicPr>
            <a:picLocks noChangeAspect="1"/>
          </p:cNvPicPr>
          <p:nvPr/>
        </p:nvPicPr>
        <p:blipFill>
          <a:blip r:embed="rId5"/>
          <a:stretch>
            <a:fillRect/>
          </a:stretch>
        </p:blipFill>
        <p:spPr>
          <a:xfrm>
            <a:off x="5094917" y="2854407"/>
            <a:ext cx="2094518" cy="1676861"/>
          </a:xfrm>
          <a:prstGeom prst="rect">
            <a:avLst/>
          </a:prstGeom>
          <a:ln>
            <a:solidFill>
              <a:srgbClr val="175991"/>
            </a:solidFill>
          </a:ln>
        </p:spPr>
      </p:pic>
      <p:sp>
        <p:nvSpPr>
          <p:cNvPr id="5" name="Ellipse 4"/>
          <p:cNvSpPr/>
          <p:nvPr/>
        </p:nvSpPr>
        <p:spPr>
          <a:xfrm>
            <a:off x="10390294" y="2916652"/>
            <a:ext cx="228600" cy="540226"/>
          </a:xfrm>
          <a:prstGeom prst="ellipse">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Rectangle 19">
            <a:extLst>
              <a:ext uri="{FF2B5EF4-FFF2-40B4-BE49-F238E27FC236}">
                <a16:creationId xmlns:a16="http://schemas.microsoft.com/office/drawing/2014/main" id="{5661EDCA-4D7A-4B2E-862F-EEFB9650CB8A}"/>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3. Nettoyage et analyses préliminaires</a:t>
            </a:r>
          </a:p>
        </p:txBody>
      </p:sp>
    </p:spTree>
    <p:extLst>
      <p:ext uri="{BB962C8B-B14F-4D97-AF65-F5344CB8AC3E}">
        <p14:creationId xmlns:p14="http://schemas.microsoft.com/office/powerpoint/2010/main" val="4238644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B34AFA2-4965-56F4-1202-3A734FF3BFD4}"/>
              </a:ext>
            </a:extLst>
          </p:cNvPr>
          <p:cNvSpPr/>
          <p:nvPr/>
        </p:nvSpPr>
        <p:spPr>
          <a:xfrm>
            <a:off x="4636069" y="4407407"/>
            <a:ext cx="2557670" cy="232486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 name="Espace réservé du numéro de diapositive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fr-FR" smtClean="0"/>
              <a:pPr rtl="0"/>
              <a:t>11</a:t>
            </a:fld>
            <a:endParaRPr lang="fr-FR" dirty="0"/>
          </a:p>
        </p:txBody>
      </p:sp>
      <p:sp>
        <p:nvSpPr>
          <p:cNvPr id="2" name="Titre 1">
            <a:extLst>
              <a:ext uri="{FF2B5EF4-FFF2-40B4-BE49-F238E27FC236}">
                <a16:creationId xmlns:a16="http://schemas.microsoft.com/office/drawing/2014/main" id="{E2C50832-0B36-43C5-98EC-4CD165D78718}"/>
              </a:ext>
            </a:extLst>
          </p:cNvPr>
          <p:cNvSpPr>
            <a:spLocks noGrp="1"/>
          </p:cNvSpPr>
          <p:nvPr>
            <p:ph type="title"/>
          </p:nvPr>
        </p:nvSpPr>
        <p:spPr>
          <a:xfrm>
            <a:off x="515937" y="499595"/>
            <a:ext cx="10605143" cy="1325563"/>
          </a:xfrm>
        </p:spPr>
        <p:txBody>
          <a:bodyPr rtlCol="0"/>
          <a:lstStyle/>
          <a:p>
            <a:pPr rtl="0"/>
            <a:r>
              <a:rPr lang="fr-FR" dirty="0"/>
              <a:t>Nettoyage &amp; Analyses préliminaires</a:t>
            </a:r>
          </a:p>
        </p:txBody>
      </p:sp>
      <p:sp>
        <p:nvSpPr>
          <p:cNvPr id="3" name="Ellipse 2">
            <a:extLst>
              <a:ext uri="{FF2B5EF4-FFF2-40B4-BE49-F238E27FC236}">
                <a16:creationId xmlns:a16="http://schemas.microsoft.com/office/drawing/2014/main" id="{837A2473-AC4E-976F-2A4B-26B419C8125F}"/>
              </a:ext>
            </a:extLst>
          </p:cNvPr>
          <p:cNvSpPr/>
          <p:nvPr/>
        </p:nvSpPr>
        <p:spPr>
          <a:xfrm>
            <a:off x="354680" y="2205374"/>
            <a:ext cx="2919861" cy="2802749"/>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llipse 8">
            <a:extLst>
              <a:ext uri="{FF2B5EF4-FFF2-40B4-BE49-F238E27FC236}">
                <a16:creationId xmlns:a16="http://schemas.microsoft.com/office/drawing/2014/main" id="{860748D9-B8A6-8054-F173-A581806C3DD2}"/>
              </a:ext>
            </a:extLst>
          </p:cNvPr>
          <p:cNvSpPr/>
          <p:nvPr/>
        </p:nvSpPr>
        <p:spPr>
          <a:xfrm>
            <a:off x="4636069" y="2205374"/>
            <a:ext cx="2919861" cy="2802749"/>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uban vers le bas 9">
            <a:extLst>
              <a:ext uri="{FF2B5EF4-FFF2-40B4-BE49-F238E27FC236}">
                <a16:creationId xmlns:a16="http://schemas.microsoft.com/office/drawing/2014/main" id="{7CA58960-240E-0AF3-962B-8BBD7B4716E8}"/>
              </a:ext>
            </a:extLst>
          </p:cNvPr>
          <p:cNvSpPr/>
          <p:nvPr/>
        </p:nvSpPr>
        <p:spPr>
          <a:xfrm>
            <a:off x="1437729" y="2405489"/>
            <a:ext cx="753762" cy="401895"/>
          </a:xfrm>
          <a:prstGeom prst="ribbon">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4</a:t>
            </a:r>
          </a:p>
        </p:txBody>
      </p:sp>
      <p:sp>
        <p:nvSpPr>
          <p:cNvPr id="16" name="Ellipse 15">
            <a:extLst>
              <a:ext uri="{FF2B5EF4-FFF2-40B4-BE49-F238E27FC236}">
                <a16:creationId xmlns:a16="http://schemas.microsoft.com/office/drawing/2014/main" id="{4FCA4099-27B9-FEE1-21EB-F2D2F147CC63}"/>
              </a:ext>
            </a:extLst>
          </p:cNvPr>
          <p:cNvSpPr/>
          <p:nvPr/>
        </p:nvSpPr>
        <p:spPr>
          <a:xfrm>
            <a:off x="8917458" y="2230093"/>
            <a:ext cx="2919861" cy="2802749"/>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2" name="ZoneTexte 21">
            <a:extLst>
              <a:ext uri="{FF2B5EF4-FFF2-40B4-BE49-F238E27FC236}">
                <a16:creationId xmlns:a16="http://schemas.microsoft.com/office/drawing/2014/main" id="{BD613EA9-B550-2E4E-56D8-7D074BF42341}"/>
              </a:ext>
            </a:extLst>
          </p:cNvPr>
          <p:cNvSpPr txBox="1"/>
          <p:nvPr/>
        </p:nvSpPr>
        <p:spPr>
          <a:xfrm>
            <a:off x="4950517" y="5108173"/>
            <a:ext cx="2290963" cy="923330"/>
          </a:xfrm>
          <a:prstGeom prst="rect">
            <a:avLst/>
          </a:prstGeom>
          <a:noFill/>
        </p:spPr>
        <p:txBody>
          <a:bodyPr wrap="square" rtlCol="0">
            <a:spAutoFit/>
          </a:bodyPr>
          <a:lstStyle/>
          <a:p>
            <a:pPr algn="ctr"/>
            <a:r>
              <a:rPr lang="en-US" noProof="0" dirty="0">
                <a:latin typeface="Avenir Next Condensed" panose="020B0506020202020204" pitchFamily="34" charset="0"/>
              </a:rPr>
              <a:t>Handling and replacement of missing values</a:t>
            </a:r>
          </a:p>
        </p:txBody>
      </p:sp>
      <p:sp>
        <p:nvSpPr>
          <p:cNvPr id="27" name="ZoneTexte 26">
            <a:extLst>
              <a:ext uri="{FF2B5EF4-FFF2-40B4-BE49-F238E27FC236}">
                <a16:creationId xmlns:a16="http://schemas.microsoft.com/office/drawing/2014/main" id="{D31863B8-E49B-12D2-1917-3111235CAC4F}"/>
              </a:ext>
            </a:extLst>
          </p:cNvPr>
          <p:cNvSpPr txBox="1"/>
          <p:nvPr/>
        </p:nvSpPr>
        <p:spPr>
          <a:xfrm>
            <a:off x="9256244" y="5156411"/>
            <a:ext cx="2316939" cy="646331"/>
          </a:xfrm>
          <a:prstGeom prst="rect">
            <a:avLst/>
          </a:prstGeom>
          <a:noFill/>
        </p:spPr>
        <p:txBody>
          <a:bodyPr wrap="square" rtlCol="0">
            <a:spAutoFit/>
          </a:bodyPr>
          <a:lstStyle/>
          <a:p>
            <a:pPr algn="ctr"/>
            <a:r>
              <a:rPr lang="en-US" noProof="0" dirty="0">
                <a:latin typeface="Avenir Next Condensed" panose="020B0506020202020204" pitchFamily="34" charset="0"/>
              </a:rPr>
              <a:t>Correlation analysis between variables</a:t>
            </a:r>
          </a:p>
        </p:txBody>
      </p:sp>
      <p:pic>
        <p:nvPicPr>
          <p:cNvPr id="5" name="Image 4">
            <a:extLst>
              <a:ext uri="{FF2B5EF4-FFF2-40B4-BE49-F238E27FC236}">
                <a16:creationId xmlns:a16="http://schemas.microsoft.com/office/drawing/2014/main" id="{35D64916-FB75-5AC6-6E8A-2F94E9A40E18}"/>
              </a:ext>
            </a:extLst>
          </p:cNvPr>
          <p:cNvPicPr>
            <a:picLocks noChangeAspect="1"/>
          </p:cNvPicPr>
          <p:nvPr/>
        </p:nvPicPr>
        <p:blipFill>
          <a:blip r:embed="rId3"/>
          <a:stretch>
            <a:fillRect/>
          </a:stretch>
        </p:blipFill>
        <p:spPr>
          <a:xfrm>
            <a:off x="645746" y="2929355"/>
            <a:ext cx="2368986" cy="1474097"/>
          </a:xfrm>
          <a:prstGeom prst="rect">
            <a:avLst/>
          </a:prstGeom>
          <a:ln>
            <a:solidFill>
              <a:schemeClr val="accent3"/>
            </a:solidFill>
          </a:ln>
        </p:spPr>
      </p:pic>
      <p:sp>
        <p:nvSpPr>
          <p:cNvPr id="6" name="ZoneTexte 5">
            <a:extLst>
              <a:ext uri="{FF2B5EF4-FFF2-40B4-BE49-F238E27FC236}">
                <a16:creationId xmlns:a16="http://schemas.microsoft.com/office/drawing/2014/main" id="{E373A02C-7213-851F-68D9-714CFEF5170A}"/>
              </a:ext>
            </a:extLst>
          </p:cNvPr>
          <p:cNvSpPr txBox="1"/>
          <p:nvPr/>
        </p:nvSpPr>
        <p:spPr>
          <a:xfrm>
            <a:off x="684758" y="5091859"/>
            <a:ext cx="2290963" cy="1200329"/>
          </a:xfrm>
          <a:prstGeom prst="rect">
            <a:avLst/>
          </a:prstGeom>
          <a:noFill/>
        </p:spPr>
        <p:txBody>
          <a:bodyPr wrap="square" rtlCol="0">
            <a:spAutoFit/>
          </a:bodyPr>
          <a:lstStyle/>
          <a:p>
            <a:pPr algn="ctr"/>
            <a:r>
              <a:rPr lang="en-US" noProof="0" dirty="0">
                <a:latin typeface="Avenir Next Condensed" panose="020B0506020202020204" pitchFamily="34" charset="0"/>
              </a:rPr>
              <a:t>Relationship between target variables and textual variables (neighborhood)</a:t>
            </a:r>
          </a:p>
        </p:txBody>
      </p:sp>
      <p:pic>
        <p:nvPicPr>
          <p:cNvPr id="11" name="Image 10">
            <a:extLst>
              <a:ext uri="{FF2B5EF4-FFF2-40B4-BE49-F238E27FC236}">
                <a16:creationId xmlns:a16="http://schemas.microsoft.com/office/drawing/2014/main" id="{92925C6E-C64C-A475-FF60-832092C71AB8}"/>
              </a:ext>
            </a:extLst>
          </p:cNvPr>
          <p:cNvPicPr>
            <a:picLocks noChangeAspect="1"/>
          </p:cNvPicPr>
          <p:nvPr/>
        </p:nvPicPr>
        <p:blipFill rotWithShape="1">
          <a:blip r:embed="rId4"/>
          <a:srcRect t="39594" b="34584"/>
          <a:stretch/>
        </p:blipFill>
        <p:spPr>
          <a:xfrm>
            <a:off x="4926480" y="3145132"/>
            <a:ext cx="2497818" cy="882059"/>
          </a:xfrm>
          <a:prstGeom prst="rect">
            <a:avLst/>
          </a:prstGeom>
          <a:ln>
            <a:solidFill>
              <a:schemeClr val="accent1"/>
            </a:solidFill>
          </a:ln>
        </p:spPr>
      </p:pic>
      <p:pic>
        <p:nvPicPr>
          <p:cNvPr id="12" name="Image 11">
            <a:extLst>
              <a:ext uri="{FF2B5EF4-FFF2-40B4-BE49-F238E27FC236}">
                <a16:creationId xmlns:a16="http://schemas.microsoft.com/office/drawing/2014/main" id="{86CAF949-5D35-6364-B519-5608531A949F}"/>
              </a:ext>
            </a:extLst>
          </p:cNvPr>
          <p:cNvPicPr>
            <a:picLocks noChangeAspect="1"/>
          </p:cNvPicPr>
          <p:nvPr/>
        </p:nvPicPr>
        <p:blipFill>
          <a:blip r:embed="rId5"/>
          <a:stretch>
            <a:fillRect/>
          </a:stretch>
        </p:blipFill>
        <p:spPr>
          <a:xfrm>
            <a:off x="9405961" y="2877701"/>
            <a:ext cx="1942853" cy="1734497"/>
          </a:xfrm>
          <a:prstGeom prst="rect">
            <a:avLst/>
          </a:prstGeom>
          <a:ln>
            <a:solidFill>
              <a:schemeClr val="accent3"/>
            </a:solidFill>
          </a:ln>
        </p:spPr>
      </p:pic>
      <p:sp>
        <p:nvSpPr>
          <p:cNvPr id="7" name="Ruban vers le bas 6">
            <a:extLst>
              <a:ext uri="{FF2B5EF4-FFF2-40B4-BE49-F238E27FC236}">
                <a16:creationId xmlns:a16="http://schemas.microsoft.com/office/drawing/2014/main" id="{112B73D6-443D-6BCD-93C8-9CA0045D1621}"/>
              </a:ext>
            </a:extLst>
          </p:cNvPr>
          <p:cNvSpPr/>
          <p:nvPr/>
        </p:nvSpPr>
        <p:spPr>
          <a:xfrm>
            <a:off x="5719117" y="2405490"/>
            <a:ext cx="753762" cy="401895"/>
          </a:xfrm>
          <a:prstGeom prst="ribbon">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5</a:t>
            </a:r>
          </a:p>
        </p:txBody>
      </p:sp>
      <p:sp>
        <p:nvSpPr>
          <p:cNvPr id="18" name="Ruban vers le bas 9">
            <a:extLst>
              <a:ext uri="{FF2B5EF4-FFF2-40B4-BE49-F238E27FC236}">
                <a16:creationId xmlns:a16="http://schemas.microsoft.com/office/drawing/2014/main" id="{0A87E95F-5F67-4FAA-8F4C-6BD3015F6DB8}"/>
              </a:ext>
            </a:extLst>
          </p:cNvPr>
          <p:cNvSpPr/>
          <p:nvPr/>
        </p:nvSpPr>
        <p:spPr>
          <a:xfrm>
            <a:off x="10000509" y="2405489"/>
            <a:ext cx="753762" cy="401895"/>
          </a:xfrm>
          <a:prstGeom prst="ribbon">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6</a:t>
            </a:r>
          </a:p>
        </p:txBody>
      </p:sp>
      <p:sp>
        <p:nvSpPr>
          <p:cNvPr id="19" name="Rectangle 18">
            <a:extLst>
              <a:ext uri="{FF2B5EF4-FFF2-40B4-BE49-F238E27FC236}">
                <a16:creationId xmlns:a16="http://schemas.microsoft.com/office/drawing/2014/main" id="{CA391722-361C-40CF-850D-86762B04CBBA}"/>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3. </a:t>
            </a:r>
            <a:r>
              <a:rPr lang="en-US" sz="1600" noProof="0" dirty="0">
                <a:latin typeface="Avenir Next Condensed" panose="020B0506020202020204" pitchFamily="34" charset="0"/>
              </a:rPr>
              <a:t>Data Cleaning and Preliminary Analysis</a:t>
            </a:r>
            <a:endParaRPr lang="fr-FR" sz="1600" dirty="0">
              <a:latin typeface="Avenir Next Condensed" panose="020B0506020202020204"/>
              <a:cs typeface="Arabic Typesetting" panose="03020402040406030203" pitchFamily="66" charset="-78"/>
            </a:endParaRPr>
          </a:p>
        </p:txBody>
      </p:sp>
    </p:spTree>
    <p:extLst>
      <p:ext uri="{BB962C8B-B14F-4D97-AF65-F5344CB8AC3E}">
        <p14:creationId xmlns:p14="http://schemas.microsoft.com/office/powerpoint/2010/main" val="3893166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5015163-D5FD-4849-978B-77883FAF7928}"/>
              </a:ext>
            </a:extLst>
          </p:cNvPr>
          <p:cNvSpPr>
            <a:spLocks noGrp="1"/>
          </p:cNvSpPr>
          <p:nvPr>
            <p:ph idx="1"/>
          </p:nvPr>
        </p:nvSpPr>
        <p:spPr>
          <a:xfrm>
            <a:off x="91439" y="2863158"/>
            <a:ext cx="5191529" cy="2846648"/>
          </a:xfrm>
        </p:spPr>
        <p:txBody>
          <a:bodyPr rtlCol="0"/>
          <a:lstStyle/>
          <a:p>
            <a:r>
              <a:rPr lang="en-US" sz="1800" noProof="0" dirty="0">
                <a:latin typeface="Avenir Next Condensed" panose="020B0506020202020204" pitchFamily="34" charset="0"/>
              </a:rPr>
              <a:t>Removal of "non-target" columns and those unavailable at the time of building construction</a:t>
            </a:r>
          </a:p>
        </p:txBody>
      </p:sp>
      <p:sp>
        <p:nvSpPr>
          <p:cNvPr id="4" name="Espace réservé du numéro de diapositive 3">
            <a:extLst>
              <a:ext uri="{FF2B5EF4-FFF2-40B4-BE49-F238E27FC236}">
                <a16:creationId xmlns:a16="http://schemas.microsoft.com/office/drawing/2014/main" id="{CA1C0347-C2C9-46A2-B7A6-9653B525F7DD}"/>
              </a:ext>
            </a:extLst>
          </p:cNvPr>
          <p:cNvSpPr>
            <a:spLocks noGrp="1"/>
          </p:cNvSpPr>
          <p:nvPr>
            <p:ph type="sldNum" sz="quarter" idx="12"/>
          </p:nvPr>
        </p:nvSpPr>
        <p:spPr/>
        <p:txBody>
          <a:bodyPr rtlCol="0"/>
          <a:lstStyle/>
          <a:p>
            <a:pPr rtl="0"/>
            <a:fld id="{9EC71654-96A5-4280-94F3-931C61A9F92C}" type="slidenum">
              <a:rPr lang="fr-FR" smtClean="0"/>
              <a:pPr rtl="0"/>
              <a:t>12</a:t>
            </a:fld>
            <a:endParaRPr lang="fr-FR" dirty="0"/>
          </a:p>
        </p:txBody>
      </p:sp>
      <p:sp>
        <p:nvSpPr>
          <p:cNvPr id="5" name="Espace réservé du contenu 4">
            <a:extLst>
              <a:ext uri="{FF2B5EF4-FFF2-40B4-BE49-F238E27FC236}">
                <a16:creationId xmlns:a16="http://schemas.microsoft.com/office/drawing/2014/main" id="{93A6F33C-3AFE-474E-AC15-C00F368C3C6A}"/>
              </a:ext>
            </a:extLst>
          </p:cNvPr>
          <p:cNvSpPr>
            <a:spLocks noGrp="1"/>
          </p:cNvSpPr>
          <p:nvPr>
            <p:ph idx="15"/>
          </p:nvPr>
        </p:nvSpPr>
        <p:spPr/>
        <p:txBody>
          <a:bodyPr rtlCol="0"/>
          <a:lstStyle/>
          <a:p>
            <a:pPr rtl="0"/>
            <a:r>
              <a:rPr lang="en-US" noProof="0" dirty="0"/>
              <a:t>Final removal of columns</a:t>
            </a:r>
          </a:p>
        </p:txBody>
      </p:sp>
      <p:sp>
        <p:nvSpPr>
          <p:cNvPr id="9" name="Espace réservé du contenu 8">
            <a:extLst>
              <a:ext uri="{FF2B5EF4-FFF2-40B4-BE49-F238E27FC236}">
                <a16:creationId xmlns:a16="http://schemas.microsoft.com/office/drawing/2014/main" id="{A1EE8A19-6968-4C81-B180-20FEF61ADEE1}"/>
              </a:ext>
            </a:extLst>
          </p:cNvPr>
          <p:cNvSpPr>
            <a:spLocks noGrp="1"/>
          </p:cNvSpPr>
          <p:nvPr>
            <p:ph idx="20"/>
          </p:nvPr>
        </p:nvSpPr>
        <p:spPr/>
        <p:txBody>
          <a:bodyPr rtlCol="0"/>
          <a:lstStyle/>
          <a:p>
            <a:pPr rtl="0"/>
            <a:r>
              <a:rPr lang="en-US" noProof="0" dirty="0"/>
              <a:t>Remaining columns</a:t>
            </a:r>
          </a:p>
        </p:txBody>
      </p:sp>
      <p:pic>
        <p:nvPicPr>
          <p:cNvPr id="29" name="Espace réservé d’image 28" descr="Crayon">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pic>
        <p:nvPicPr>
          <p:cNvPr id="31" name="Espace réservé d’image 30" descr="Ordinateur portable">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pic>
        <p:nvPicPr>
          <p:cNvPr id="8" name="Espace réservé pour une image  5">
            <a:extLst>
              <a:ext uri="{FF2B5EF4-FFF2-40B4-BE49-F238E27FC236}">
                <a16:creationId xmlns:a16="http://schemas.microsoft.com/office/drawing/2014/main" id="{8C547C1C-78E8-9CFB-9106-CAD7BE2BC8AD}"/>
              </a:ext>
            </a:extLst>
          </p:cNvPr>
          <p:cNvPicPr>
            <a:picLocks noChangeAspect="1"/>
          </p:cNvPicPr>
          <p:nvPr/>
        </p:nvPicPr>
        <p:blipFill>
          <a:blip r:embed="rId7"/>
          <a:stretch>
            <a:fillRect/>
          </a:stretch>
        </p:blipFill>
        <p:spPr>
          <a:xfrm>
            <a:off x="220272" y="3734210"/>
            <a:ext cx="5183188" cy="1334671"/>
          </a:xfrm>
          <a:prstGeom prst="rect">
            <a:avLst/>
          </a:prstGeom>
          <a:noFill/>
          <a:ln>
            <a:solidFill>
              <a:srgbClr val="175991"/>
            </a:solidFill>
          </a:ln>
        </p:spPr>
      </p:pic>
      <p:sp>
        <p:nvSpPr>
          <p:cNvPr id="10" name="Rectangle 9">
            <a:extLst>
              <a:ext uri="{FF2B5EF4-FFF2-40B4-BE49-F238E27FC236}">
                <a16:creationId xmlns:a16="http://schemas.microsoft.com/office/drawing/2014/main" id="{4AE67BAE-AAB0-A985-08A9-AA7E97ACDA3B}"/>
              </a:ext>
            </a:extLst>
          </p:cNvPr>
          <p:cNvSpPr/>
          <p:nvPr/>
        </p:nvSpPr>
        <p:spPr>
          <a:xfrm>
            <a:off x="1996632" y="4616849"/>
            <a:ext cx="2550654" cy="144632"/>
          </a:xfrm>
          <a:prstGeom prst="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3215481D-5DFA-5D3A-211A-F841053811E1}"/>
              </a:ext>
            </a:extLst>
          </p:cNvPr>
          <p:cNvSpPr/>
          <p:nvPr/>
        </p:nvSpPr>
        <p:spPr>
          <a:xfrm>
            <a:off x="2261285" y="4761481"/>
            <a:ext cx="2414833" cy="152400"/>
          </a:xfrm>
          <a:prstGeom prst="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76ACB274-2396-73D1-332F-E53E943CE736}"/>
              </a:ext>
            </a:extLst>
          </p:cNvPr>
          <p:cNvSpPr/>
          <p:nvPr/>
        </p:nvSpPr>
        <p:spPr>
          <a:xfrm>
            <a:off x="3431063" y="4913881"/>
            <a:ext cx="1635207" cy="144632"/>
          </a:xfrm>
          <a:prstGeom prst="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FA634601-F7CE-26B0-2003-8E6EC8D81FCA}"/>
              </a:ext>
            </a:extLst>
          </p:cNvPr>
          <p:cNvSpPr/>
          <p:nvPr/>
        </p:nvSpPr>
        <p:spPr>
          <a:xfrm>
            <a:off x="704335" y="4906113"/>
            <a:ext cx="1292297" cy="144632"/>
          </a:xfrm>
          <a:prstGeom prst="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6" name="Image 15">
            <a:extLst>
              <a:ext uri="{FF2B5EF4-FFF2-40B4-BE49-F238E27FC236}">
                <a16:creationId xmlns:a16="http://schemas.microsoft.com/office/drawing/2014/main" id="{B7F2C49C-E4C7-991C-3B47-86C28A4BF6F2}"/>
              </a:ext>
            </a:extLst>
          </p:cNvPr>
          <p:cNvPicPr>
            <a:picLocks noChangeAspect="1"/>
          </p:cNvPicPr>
          <p:nvPr/>
        </p:nvPicPr>
        <p:blipFill>
          <a:blip r:embed="rId8"/>
          <a:stretch>
            <a:fillRect/>
          </a:stretch>
        </p:blipFill>
        <p:spPr>
          <a:xfrm>
            <a:off x="8349796" y="1532237"/>
            <a:ext cx="2382309" cy="3136707"/>
          </a:xfrm>
          <a:prstGeom prst="rect">
            <a:avLst/>
          </a:prstGeom>
          <a:ln>
            <a:solidFill>
              <a:schemeClr val="accent3"/>
            </a:solidFill>
          </a:ln>
        </p:spPr>
      </p:pic>
      <p:sp>
        <p:nvSpPr>
          <p:cNvPr id="20" name="Titre 1">
            <a:extLst>
              <a:ext uri="{FF2B5EF4-FFF2-40B4-BE49-F238E27FC236}">
                <a16:creationId xmlns:a16="http://schemas.microsoft.com/office/drawing/2014/main" id="{6BB6FE92-AAA1-43F4-9361-D0B2C13E2366}"/>
              </a:ext>
            </a:extLst>
          </p:cNvPr>
          <p:cNvSpPr>
            <a:spLocks noGrp="1"/>
          </p:cNvSpPr>
          <p:nvPr>
            <p:ph type="title"/>
          </p:nvPr>
        </p:nvSpPr>
        <p:spPr>
          <a:xfrm>
            <a:off x="497831" y="188539"/>
            <a:ext cx="10605143" cy="879658"/>
          </a:xfrm>
        </p:spPr>
        <p:txBody>
          <a:bodyPr rtlCol="0"/>
          <a:lstStyle/>
          <a:p>
            <a:pPr rtl="0"/>
            <a:r>
              <a:rPr lang="fr-FR" dirty="0"/>
              <a:t>Nettoyage &amp; Analyses préliminaires</a:t>
            </a:r>
          </a:p>
        </p:txBody>
      </p:sp>
      <p:sp>
        <p:nvSpPr>
          <p:cNvPr id="2" name="Rectangle 1">
            <a:extLst>
              <a:ext uri="{FF2B5EF4-FFF2-40B4-BE49-F238E27FC236}">
                <a16:creationId xmlns:a16="http://schemas.microsoft.com/office/drawing/2014/main" id="{455A8155-B93B-5A7F-F163-6DCB351E1E25}"/>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3. </a:t>
            </a:r>
            <a:r>
              <a:rPr lang="en-US" sz="1600" noProof="0" dirty="0">
                <a:latin typeface="Avenir Next Condensed" panose="020B0506020202020204" pitchFamily="34" charset="0"/>
              </a:rPr>
              <a:t>Data Cleaning and Preliminary Analysis</a:t>
            </a:r>
            <a:endParaRPr lang="fr-FR" sz="1600" dirty="0">
              <a:latin typeface="Avenir Next Condensed" panose="020B0506020202020204"/>
              <a:cs typeface="Arabic Typesetting" panose="03020402040406030203" pitchFamily="66" charset="-78"/>
            </a:endParaRPr>
          </a:p>
        </p:txBody>
      </p:sp>
    </p:spTree>
    <p:extLst>
      <p:ext uri="{BB962C8B-B14F-4D97-AF65-F5344CB8AC3E}">
        <p14:creationId xmlns:p14="http://schemas.microsoft.com/office/powerpoint/2010/main" val="2646187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fr-FR" smtClean="0"/>
              <a:pPr rtl="0"/>
              <a:t>13</a:t>
            </a:fld>
            <a:endParaRPr lang="fr-FR" dirty="0"/>
          </a:p>
        </p:txBody>
      </p:sp>
      <p:sp>
        <p:nvSpPr>
          <p:cNvPr id="2" name="Titre 1">
            <a:extLst>
              <a:ext uri="{FF2B5EF4-FFF2-40B4-BE49-F238E27FC236}">
                <a16:creationId xmlns:a16="http://schemas.microsoft.com/office/drawing/2014/main" id="{E2C50832-0B36-43C5-98EC-4CD165D78718}"/>
              </a:ext>
            </a:extLst>
          </p:cNvPr>
          <p:cNvSpPr>
            <a:spLocks noGrp="1"/>
          </p:cNvSpPr>
          <p:nvPr>
            <p:ph type="title"/>
          </p:nvPr>
        </p:nvSpPr>
        <p:spPr>
          <a:xfrm>
            <a:off x="515937" y="499595"/>
            <a:ext cx="10605143" cy="1325563"/>
          </a:xfrm>
        </p:spPr>
        <p:txBody>
          <a:bodyPr rtlCol="0"/>
          <a:lstStyle/>
          <a:p>
            <a:pPr rtl="0"/>
            <a:r>
              <a:rPr lang="en-US" noProof="0" dirty="0"/>
              <a:t>Categorical variable transformation </a:t>
            </a:r>
          </a:p>
        </p:txBody>
      </p:sp>
      <p:pic>
        <p:nvPicPr>
          <p:cNvPr id="11" name="Image 10">
            <a:extLst>
              <a:ext uri="{FF2B5EF4-FFF2-40B4-BE49-F238E27FC236}">
                <a16:creationId xmlns:a16="http://schemas.microsoft.com/office/drawing/2014/main" id="{9036B89D-9C48-93A0-7541-D961143A4306}"/>
              </a:ext>
            </a:extLst>
          </p:cNvPr>
          <p:cNvPicPr>
            <a:picLocks noChangeAspect="1"/>
          </p:cNvPicPr>
          <p:nvPr/>
        </p:nvPicPr>
        <p:blipFill>
          <a:blip r:embed="rId3"/>
          <a:stretch>
            <a:fillRect/>
          </a:stretch>
        </p:blipFill>
        <p:spPr>
          <a:xfrm>
            <a:off x="515937" y="1566564"/>
            <a:ext cx="2666548" cy="4611816"/>
          </a:xfrm>
          <a:prstGeom prst="rect">
            <a:avLst/>
          </a:prstGeom>
          <a:ln>
            <a:solidFill>
              <a:srgbClr val="175991"/>
            </a:solidFill>
          </a:ln>
        </p:spPr>
      </p:pic>
      <p:pic>
        <p:nvPicPr>
          <p:cNvPr id="12" name="Image 11">
            <a:extLst>
              <a:ext uri="{FF2B5EF4-FFF2-40B4-BE49-F238E27FC236}">
                <a16:creationId xmlns:a16="http://schemas.microsoft.com/office/drawing/2014/main" id="{B52BE3B5-0CA1-DF34-C9A9-1EEFD0A912FB}"/>
              </a:ext>
            </a:extLst>
          </p:cNvPr>
          <p:cNvPicPr>
            <a:picLocks noChangeAspect="1"/>
          </p:cNvPicPr>
          <p:nvPr/>
        </p:nvPicPr>
        <p:blipFill>
          <a:blip r:embed="rId4"/>
          <a:stretch>
            <a:fillRect/>
          </a:stretch>
        </p:blipFill>
        <p:spPr>
          <a:xfrm>
            <a:off x="3182485" y="1566565"/>
            <a:ext cx="1358900" cy="4611816"/>
          </a:xfrm>
          <a:prstGeom prst="rect">
            <a:avLst/>
          </a:prstGeom>
          <a:ln>
            <a:solidFill>
              <a:srgbClr val="175991"/>
            </a:solidFill>
          </a:ln>
        </p:spPr>
      </p:pic>
      <p:sp>
        <p:nvSpPr>
          <p:cNvPr id="13" name="Flèche vers la droite 12">
            <a:extLst>
              <a:ext uri="{FF2B5EF4-FFF2-40B4-BE49-F238E27FC236}">
                <a16:creationId xmlns:a16="http://schemas.microsoft.com/office/drawing/2014/main" id="{A1D1FA89-0AF8-F7F4-9A36-F8AC6D70C4B3}"/>
              </a:ext>
            </a:extLst>
          </p:cNvPr>
          <p:cNvSpPr/>
          <p:nvPr/>
        </p:nvSpPr>
        <p:spPr>
          <a:xfrm>
            <a:off x="4903164" y="3711834"/>
            <a:ext cx="1464821" cy="321275"/>
          </a:xfrm>
          <a:prstGeom prst="rightArrow">
            <a:avLst/>
          </a:prstGeom>
          <a:solidFill>
            <a:srgbClr val="175991"/>
          </a:solidFill>
          <a:ln>
            <a:solidFill>
              <a:srgbClr val="17599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ED0F2CAA-DCB8-27FA-50A0-972C316DD52A}"/>
              </a:ext>
            </a:extLst>
          </p:cNvPr>
          <p:cNvSpPr txBox="1"/>
          <p:nvPr/>
        </p:nvSpPr>
        <p:spPr>
          <a:xfrm>
            <a:off x="4814539" y="3121269"/>
            <a:ext cx="1464821" cy="646331"/>
          </a:xfrm>
          <a:prstGeom prst="rect">
            <a:avLst/>
          </a:prstGeom>
          <a:noFill/>
        </p:spPr>
        <p:txBody>
          <a:bodyPr wrap="square" rtlCol="0">
            <a:spAutoFit/>
          </a:bodyPr>
          <a:lstStyle/>
          <a:p>
            <a:pPr algn="ctr"/>
            <a:r>
              <a:rPr lang="fr-FR" dirty="0">
                <a:latin typeface="Avenir Next Condensed" panose="020B0506020202020204" pitchFamily="34" charset="0"/>
              </a:rPr>
              <a:t>Set of possible values</a:t>
            </a:r>
          </a:p>
        </p:txBody>
      </p:sp>
      <p:pic>
        <p:nvPicPr>
          <p:cNvPr id="15" name="Image 14">
            <a:extLst>
              <a:ext uri="{FF2B5EF4-FFF2-40B4-BE49-F238E27FC236}">
                <a16:creationId xmlns:a16="http://schemas.microsoft.com/office/drawing/2014/main" id="{7206C22A-43A0-FE03-856A-C458055D312B}"/>
              </a:ext>
            </a:extLst>
          </p:cNvPr>
          <p:cNvPicPr>
            <a:picLocks noChangeAspect="1"/>
          </p:cNvPicPr>
          <p:nvPr/>
        </p:nvPicPr>
        <p:blipFill>
          <a:blip r:embed="rId5"/>
          <a:stretch>
            <a:fillRect/>
          </a:stretch>
        </p:blipFill>
        <p:spPr>
          <a:xfrm>
            <a:off x="6729764" y="2216597"/>
            <a:ext cx="4110937" cy="3286000"/>
          </a:xfrm>
          <a:prstGeom prst="rect">
            <a:avLst/>
          </a:prstGeom>
          <a:ln>
            <a:solidFill>
              <a:srgbClr val="175991"/>
            </a:solidFill>
          </a:ln>
        </p:spPr>
      </p:pic>
      <p:sp>
        <p:nvSpPr>
          <p:cNvPr id="3" name="Rectangle 2">
            <a:extLst>
              <a:ext uri="{FF2B5EF4-FFF2-40B4-BE49-F238E27FC236}">
                <a16:creationId xmlns:a16="http://schemas.microsoft.com/office/drawing/2014/main" id="{CF902454-F32E-0B41-D4F5-12BDEEFB4CE4}"/>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3. </a:t>
            </a:r>
            <a:r>
              <a:rPr lang="en-US" sz="1600" noProof="0" dirty="0">
                <a:latin typeface="Avenir Next Condensed" panose="020B0506020202020204" pitchFamily="34" charset="0"/>
              </a:rPr>
              <a:t>Data Cleaning and Preliminary Analysis</a:t>
            </a:r>
            <a:endParaRPr lang="fr-FR" sz="1600" dirty="0">
              <a:latin typeface="Avenir Next Condensed" panose="020B0506020202020204"/>
              <a:cs typeface="Arabic Typesetting" panose="03020402040406030203" pitchFamily="66" charset="-78"/>
            </a:endParaRPr>
          </a:p>
        </p:txBody>
      </p:sp>
    </p:spTree>
    <p:extLst>
      <p:ext uri="{BB962C8B-B14F-4D97-AF65-F5344CB8AC3E}">
        <p14:creationId xmlns:p14="http://schemas.microsoft.com/office/powerpoint/2010/main" val="2448788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fr-FR" smtClean="0"/>
              <a:pPr rtl="0"/>
              <a:t>14</a:t>
            </a:fld>
            <a:endParaRPr lang="fr-FR" dirty="0"/>
          </a:p>
        </p:txBody>
      </p:sp>
      <p:pic>
        <p:nvPicPr>
          <p:cNvPr id="3" name="Image 2">
            <a:extLst>
              <a:ext uri="{FF2B5EF4-FFF2-40B4-BE49-F238E27FC236}">
                <a16:creationId xmlns:a16="http://schemas.microsoft.com/office/drawing/2014/main" id="{48E4D485-CD23-D064-F6C1-EF33C0113169}"/>
              </a:ext>
            </a:extLst>
          </p:cNvPr>
          <p:cNvPicPr>
            <a:picLocks noChangeAspect="1"/>
          </p:cNvPicPr>
          <p:nvPr/>
        </p:nvPicPr>
        <p:blipFill>
          <a:blip r:embed="rId3"/>
          <a:stretch>
            <a:fillRect/>
          </a:stretch>
        </p:blipFill>
        <p:spPr>
          <a:xfrm>
            <a:off x="2446020" y="1554150"/>
            <a:ext cx="4389695" cy="4596141"/>
          </a:xfrm>
          <a:prstGeom prst="rect">
            <a:avLst/>
          </a:prstGeom>
          <a:ln>
            <a:solidFill>
              <a:srgbClr val="175991"/>
            </a:solidFill>
          </a:ln>
        </p:spPr>
      </p:pic>
      <p:sp>
        <p:nvSpPr>
          <p:cNvPr id="5" name="Flèche vers la droite 4">
            <a:extLst>
              <a:ext uri="{FF2B5EF4-FFF2-40B4-BE49-F238E27FC236}">
                <a16:creationId xmlns:a16="http://schemas.microsoft.com/office/drawing/2014/main" id="{D07C3615-7E26-C1CA-36E7-90DADAF492CF}"/>
              </a:ext>
            </a:extLst>
          </p:cNvPr>
          <p:cNvSpPr/>
          <p:nvPr/>
        </p:nvSpPr>
        <p:spPr>
          <a:xfrm>
            <a:off x="726566" y="3390555"/>
            <a:ext cx="1464821" cy="321275"/>
          </a:xfrm>
          <a:prstGeom prst="rightArrow">
            <a:avLst/>
          </a:prstGeom>
          <a:solidFill>
            <a:srgbClr val="175991"/>
          </a:solidFill>
          <a:ln>
            <a:solidFill>
              <a:srgbClr val="17599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9FFC8B8A-E14C-8779-A229-115D75D35E2A}"/>
              </a:ext>
            </a:extLst>
          </p:cNvPr>
          <p:cNvSpPr txBox="1"/>
          <p:nvPr/>
        </p:nvSpPr>
        <p:spPr>
          <a:xfrm>
            <a:off x="666516" y="2504300"/>
            <a:ext cx="1464821" cy="646331"/>
          </a:xfrm>
          <a:prstGeom prst="rect">
            <a:avLst/>
          </a:prstGeom>
          <a:noFill/>
        </p:spPr>
        <p:txBody>
          <a:bodyPr wrap="square" rtlCol="0">
            <a:spAutoFit/>
          </a:bodyPr>
          <a:lstStyle/>
          <a:p>
            <a:pPr algn="ctr"/>
            <a:r>
              <a:rPr lang="en-US" noProof="0" dirty="0">
                <a:latin typeface="Avenir Next Condensed" panose="020B0506020202020204" pitchFamily="34" charset="0"/>
              </a:rPr>
              <a:t>Reduction of possibilities</a:t>
            </a:r>
          </a:p>
        </p:txBody>
      </p:sp>
      <p:pic>
        <p:nvPicPr>
          <p:cNvPr id="7" name="Image 6">
            <a:extLst>
              <a:ext uri="{FF2B5EF4-FFF2-40B4-BE49-F238E27FC236}">
                <a16:creationId xmlns:a16="http://schemas.microsoft.com/office/drawing/2014/main" id="{893DD62C-DF6B-113B-96E1-F365E81B2BAB}"/>
              </a:ext>
            </a:extLst>
          </p:cNvPr>
          <p:cNvPicPr>
            <a:picLocks noChangeAspect="1"/>
          </p:cNvPicPr>
          <p:nvPr/>
        </p:nvPicPr>
        <p:blipFill>
          <a:blip r:embed="rId4"/>
          <a:stretch>
            <a:fillRect/>
          </a:stretch>
        </p:blipFill>
        <p:spPr>
          <a:xfrm>
            <a:off x="7872730" y="2871742"/>
            <a:ext cx="3746500" cy="1358900"/>
          </a:xfrm>
          <a:prstGeom prst="rect">
            <a:avLst/>
          </a:prstGeom>
          <a:ln>
            <a:solidFill>
              <a:srgbClr val="175991"/>
            </a:solidFill>
          </a:ln>
        </p:spPr>
      </p:pic>
      <p:sp>
        <p:nvSpPr>
          <p:cNvPr id="9" name="Flèche vers la droite 8">
            <a:extLst>
              <a:ext uri="{FF2B5EF4-FFF2-40B4-BE49-F238E27FC236}">
                <a16:creationId xmlns:a16="http://schemas.microsoft.com/office/drawing/2014/main" id="{1C05A7FE-970A-AD8C-7809-7ADAEFC655C6}"/>
              </a:ext>
            </a:extLst>
          </p:cNvPr>
          <p:cNvSpPr/>
          <p:nvPr/>
        </p:nvSpPr>
        <p:spPr>
          <a:xfrm>
            <a:off x="7007528" y="3429000"/>
            <a:ext cx="693388" cy="321275"/>
          </a:xfrm>
          <a:prstGeom prst="rightArrow">
            <a:avLst/>
          </a:prstGeom>
          <a:solidFill>
            <a:srgbClr val="1759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F904F66D-8F6F-6B95-842C-B5D8B9C051B0}"/>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3. </a:t>
            </a:r>
            <a:r>
              <a:rPr lang="en-US" sz="1600" noProof="0" dirty="0">
                <a:latin typeface="Avenir Next Condensed" panose="020B0506020202020204" pitchFamily="34" charset="0"/>
              </a:rPr>
              <a:t>Data Cleaning and Preliminary Analysis</a:t>
            </a:r>
            <a:endParaRPr lang="fr-FR" sz="1600" dirty="0">
              <a:latin typeface="Avenir Next Condensed" panose="020B0506020202020204"/>
              <a:cs typeface="Arabic Typesetting" panose="03020402040406030203" pitchFamily="66" charset="-78"/>
            </a:endParaRPr>
          </a:p>
        </p:txBody>
      </p:sp>
      <p:sp>
        <p:nvSpPr>
          <p:cNvPr id="14" name="Titre 1">
            <a:extLst>
              <a:ext uri="{FF2B5EF4-FFF2-40B4-BE49-F238E27FC236}">
                <a16:creationId xmlns:a16="http://schemas.microsoft.com/office/drawing/2014/main" id="{3AB72F1A-CDBC-35E4-540E-2C36507A68DE}"/>
              </a:ext>
            </a:extLst>
          </p:cNvPr>
          <p:cNvSpPr>
            <a:spLocks noGrp="1"/>
          </p:cNvSpPr>
          <p:nvPr>
            <p:ph type="title"/>
          </p:nvPr>
        </p:nvSpPr>
        <p:spPr>
          <a:xfrm>
            <a:off x="515937" y="499595"/>
            <a:ext cx="10605143" cy="1325563"/>
          </a:xfrm>
        </p:spPr>
        <p:txBody>
          <a:bodyPr rtlCol="0"/>
          <a:lstStyle/>
          <a:p>
            <a:pPr rtl="0"/>
            <a:r>
              <a:rPr lang="en-US" noProof="0" dirty="0"/>
              <a:t>Categorical variable transformation </a:t>
            </a:r>
          </a:p>
        </p:txBody>
      </p:sp>
    </p:spTree>
    <p:extLst>
      <p:ext uri="{BB962C8B-B14F-4D97-AF65-F5344CB8AC3E}">
        <p14:creationId xmlns:p14="http://schemas.microsoft.com/office/powerpoint/2010/main" val="1189466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fr-FR" smtClean="0"/>
              <a:pPr rtl="0"/>
              <a:t>15</a:t>
            </a:fld>
            <a:endParaRPr lang="fr-FR" dirty="0"/>
          </a:p>
        </p:txBody>
      </p:sp>
      <p:pic>
        <p:nvPicPr>
          <p:cNvPr id="10" name="Image 9">
            <a:extLst>
              <a:ext uri="{FF2B5EF4-FFF2-40B4-BE49-F238E27FC236}">
                <a16:creationId xmlns:a16="http://schemas.microsoft.com/office/drawing/2014/main" id="{E6A5AECA-36FB-9346-279E-BB9A59E266E6}"/>
              </a:ext>
            </a:extLst>
          </p:cNvPr>
          <p:cNvPicPr>
            <a:picLocks noChangeAspect="1"/>
          </p:cNvPicPr>
          <p:nvPr/>
        </p:nvPicPr>
        <p:blipFill>
          <a:blip r:embed="rId3"/>
          <a:stretch>
            <a:fillRect/>
          </a:stretch>
        </p:blipFill>
        <p:spPr>
          <a:xfrm>
            <a:off x="2757358" y="2262506"/>
            <a:ext cx="9229442" cy="2770337"/>
          </a:xfrm>
          <a:prstGeom prst="rect">
            <a:avLst/>
          </a:prstGeom>
          <a:ln>
            <a:solidFill>
              <a:schemeClr val="accent3"/>
            </a:solidFill>
          </a:ln>
        </p:spPr>
      </p:pic>
      <p:sp>
        <p:nvSpPr>
          <p:cNvPr id="11" name="ZoneTexte 10">
            <a:extLst>
              <a:ext uri="{FF2B5EF4-FFF2-40B4-BE49-F238E27FC236}">
                <a16:creationId xmlns:a16="http://schemas.microsoft.com/office/drawing/2014/main" id="{84E2E26A-F772-1CAF-ED7E-70AE6A240379}"/>
              </a:ext>
            </a:extLst>
          </p:cNvPr>
          <p:cNvSpPr txBox="1"/>
          <p:nvPr/>
        </p:nvSpPr>
        <p:spPr>
          <a:xfrm>
            <a:off x="95250" y="2770511"/>
            <a:ext cx="2728783" cy="1754326"/>
          </a:xfrm>
          <a:prstGeom prst="rect">
            <a:avLst/>
          </a:prstGeom>
          <a:noFill/>
        </p:spPr>
        <p:txBody>
          <a:bodyPr wrap="square" rtlCol="0">
            <a:spAutoFit/>
          </a:bodyPr>
          <a:lstStyle/>
          <a:p>
            <a:r>
              <a:rPr lang="en-US" noProof="0" dirty="0">
                <a:latin typeface="Avenir Next Condensed" panose="020B0506020202020204" pitchFamily="34" charset="0"/>
              </a:rPr>
              <a:t>Removal of the original column</a:t>
            </a:r>
          </a:p>
          <a:p>
            <a:endParaRPr lang="en-US" noProof="0" dirty="0">
              <a:latin typeface="Avenir Next Condensed" panose="020B0506020202020204" pitchFamily="34" charset="0"/>
            </a:endParaRPr>
          </a:p>
          <a:p>
            <a:pPr>
              <a:buNone/>
            </a:pPr>
            <a:r>
              <a:rPr lang="en-US" noProof="0" dirty="0">
                <a:latin typeface="Avenir Next Condensed" panose="020B0506020202020204" pitchFamily="34" charset="0"/>
              </a:rPr>
              <a:t>Addition of new columns</a:t>
            </a:r>
          </a:p>
          <a:p>
            <a:pPr>
              <a:buNone/>
            </a:pPr>
            <a:endParaRPr lang="en-US" noProof="0" dirty="0">
              <a:latin typeface="Avenir Next Condensed" panose="020B0506020202020204" pitchFamily="34" charset="0"/>
            </a:endParaRPr>
          </a:p>
          <a:p>
            <a:r>
              <a:rPr lang="en-US" noProof="0" dirty="0">
                <a:latin typeface="Avenir Next Condensed" panose="020B0506020202020204" pitchFamily="34" charset="0"/>
              </a:rPr>
              <a:t>0 and 1</a:t>
            </a:r>
          </a:p>
          <a:p>
            <a:endParaRPr lang="en-US" noProof="0" dirty="0">
              <a:latin typeface="Avenir Next Condensed" panose="020B0506020202020204" pitchFamily="34" charset="0"/>
            </a:endParaRPr>
          </a:p>
        </p:txBody>
      </p:sp>
      <p:sp>
        <p:nvSpPr>
          <p:cNvPr id="3" name="Rectangle 2">
            <a:extLst>
              <a:ext uri="{FF2B5EF4-FFF2-40B4-BE49-F238E27FC236}">
                <a16:creationId xmlns:a16="http://schemas.microsoft.com/office/drawing/2014/main" id="{EA6E1871-7806-1CF4-02BC-C0191AFD13B3}"/>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3. </a:t>
            </a:r>
            <a:r>
              <a:rPr lang="en-US" sz="1600" noProof="0" dirty="0">
                <a:latin typeface="Avenir Next Condensed" panose="020B0506020202020204" pitchFamily="34" charset="0"/>
              </a:rPr>
              <a:t>Data Cleaning and Preliminary Analysis</a:t>
            </a:r>
            <a:endParaRPr lang="fr-FR" sz="1600" dirty="0">
              <a:latin typeface="Avenir Next Condensed" panose="020B0506020202020204"/>
              <a:cs typeface="Arabic Typesetting" panose="03020402040406030203" pitchFamily="66" charset="-78"/>
            </a:endParaRPr>
          </a:p>
        </p:txBody>
      </p:sp>
      <p:sp>
        <p:nvSpPr>
          <p:cNvPr id="7" name="Titre 1">
            <a:extLst>
              <a:ext uri="{FF2B5EF4-FFF2-40B4-BE49-F238E27FC236}">
                <a16:creationId xmlns:a16="http://schemas.microsoft.com/office/drawing/2014/main" id="{43100B84-3E7B-04DC-19F9-A34F1E8FEDDE}"/>
              </a:ext>
            </a:extLst>
          </p:cNvPr>
          <p:cNvSpPr>
            <a:spLocks noGrp="1"/>
          </p:cNvSpPr>
          <p:nvPr>
            <p:ph type="title"/>
          </p:nvPr>
        </p:nvSpPr>
        <p:spPr>
          <a:xfrm>
            <a:off x="515937" y="499595"/>
            <a:ext cx="10605143" cy="1325563"/>
          </a:xfrm>
        </p:spPr>
        <p:txBody>
          <a:bodyPr rtlCol="0"/>
          <a:lstStyle/>
          <a:p>
            <a:pPr rtl="0"/>
            <a:r>
              <a:rPr lang="en-US" noProof="0" dirty="0"/>
              <a:t>Categorical variable transformation</a:t>
            </a:r>
            <a:br>
              <a:rPr lang="en-US" noProof="0" dirty="0"/>
            </a:br>
            <a:r>
              <a:rPr lang="en-US" sz="2000" noProof="0" dirty="0"/>
              <a:t>ENCODING </a:t>
            </a:r>
            <a:endParaRPr lang="en-US" noProof="0" dirty="0"/>
          </a:p>
        </p:txBody>
      </p:sp>
    </p:spTree>
    <p:extLst>
      <p:ext uri="{BB962C8B-B14F-4D97-AF65-F5344CB8AC3E}">
        <p14:creationId xmlns:p14="http://schemas.microsoft.com/office/powerpoint/2010/main" val="2617667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BB985D-7833-4E74-AA1C-E9A4BC3CC6D1}"/>
              </a:ext>
            </a:extLst>
          </p:cNvPr>
          <p:cNvSpPr>
            <a:spLocks noGrp="1"/>
          </p:cNvSpPr>
          <p:nvPr>
            <p:ph type="title"/>
          </p:nvPr>
        </p:nvSpPr>
        <p:spPr/>
        <p:txBody>
          <a:bodyPr rtlCol="0"/>
          <a:lstStyle/>
          <a:p>
            <a:pPr rtl="0"/>
            <a:r>
              <a:rPr lang="fr-FR" dirty="0"/>
              <a:t>Métriques de suppression</a:t>
            </a:r>
          </a:p>
        </p:txBody>
      </p:sp>
      <p:sp>
        <p:nvSpPr>
          <p:cNvPr id="3" name="Espace réservé du contenu 2">
            <a:extLst>
              <a:ext uri="{FF2B5EF4-FFF2-40B4-BE49-F238E27FC236}">
                <a16:creationId xmlns:a16="http://schemas.microsoft.com/office/drawing/2014/main" id="{09548D1D-2547-44FC-BACD-2BCD769E2662}"/>
              </a:ext>
            </a:extLst>
          </p:cNvPr>
          <p:cNvSpPr>
            <a:spLocks noGrp="1"/>
          </p:cNvSpPr>
          <p:nvPr>
            <p:ph idx="1"/>
          </p:nvPr>
        </p:nvSpPr>
        <p:spPr>
          <a:xfrm>
            <a:off x="98855" y="3349734"/>
            <a:ext cx="3645242" cy="2653501"/>
          </a:xfrm>
        </p:spPr>
        <p:txBody>
          <a:bodyPr rtlCol="0">
            <a:normAutofit/>
          </a:bodyPr>
          <a:lstStyle/>
          <a:p>
            <a:pPr>
              <a:buNone/>
            </a:pPr>
            <a:r>
              <a:rPr lang="en-US" noProof="0" dirty="0">
                <a:latin typeface="Avenir Next Condensed" panose="020B0506020202020204" pitchFamily="34" charset="0"/>
              </a:rPr>
              <a:t>Initially: 3,376 rows × 46 columns</a:t>
            </a:r>
          </a:p>
          <a:p>
            <a:pPr>
              <a:buNone/>
            </a:pPr>
            <a:endParaRPr lang="en-US" noProof="0" dirty="0">
              <a:latin typeface="Avenir Next Condensed" panose="020B0506020202020204" pitchFamily="34" charset="0"/>
            </a:endParaRPr>
          </a:p>
          <a:p>
            <a:pPr>
              <a:buNone/>
            </a:pPr>
            <a:r>
              <a:rPr lang="en-US" noProof="0" dirty="0">
                <a:latin typeface="Avenir Next Condensed" panose="020B0506020202020204" pitchFamily="34" charset="0"/>
              </a:rPr>
              <a:t>Residential: 1,668 rows × 46 columns</a:t>
            </a:r>
          </a:p>
          <a:p>
            <a:pPr>
              <a:buNone/>
            </a:pPr>
            <a:endParaRPr lang="en-US" noProof="0" dirty="0">
              <a:latin typeface="Avenir Next Condensed" panose="020B0506020202020204" pitchFamily="34" charset="0"/>
            </a:endParaRPr>
          </a:p>
          <a:p>
            <a:r>
              <a:rPr lang="en-US" noProof="0" dirty="0">
                <a:latin typeface="Avenir Next Condensed" panose="020B0506020202020204" pitchFamily="34" charset="0"/>
              </a:rPr>
              <a:t>Outliers + Unnecessary columns:</a:t>
            </a:r>
          </a:p>
          <a:p>
            <a:r>
              <a:rPr lang="en-US" noProof="0" dirty="0">
                <a:solidFill>
                  <a:schemeClr val="accent5">
                    <a:lumMod val="60000"/>
                    <a:lumOff val="40000"/>
                  </a:schemeClr>
                </a:solidFill>
                <a:latin typeface="Avenir Next Condensed" panose="020B0506020202020204" pitchFamily="34" charset="0"/>
              </a:rPr>
              <a:t>1,477 rows × 20 columns</a:t>
            </a:r>
          </a:p>
          <a:p>
            <a:endParaRPr lang="en-US" noProof="0" dirty="0">
              <a:solidFill>
                <a:schemeClr val="accent5">
                  <a:lumMod val="60000"/>
                  <a:lumOff val="40000"/>
                </a:schemeClr>
              </a:solidFill>
              <a:latin typeface="Avenir Next Condensed" panose="020B0506020202020204" pitchFamily="34" charset="0"/>
            </a:endParaRPr>
          </a:p>
          <a:p>
            <a:r>
              <a:rPr lang="en-US" noProof="0" dirty="0">
                <a:solidFill>
                  <a:schemeClr val="accent5">
                    <a:lumMod val="60000"/>
                    <a:lumOff val="40000"/>
                  </a:schemeClr>
                </a:solidFill>
                <a:latin typeface="Avenir Next Condensed" panose="020B0506020202020204" pitchFamily="34" charset="0"/>
              </a:rPr>
              <a:t>56% of rows &amp; 57% of columns removed</a:t>
            </a:r>
          </a:p>
        </p:txBody>
      </p:sp>
      <p:sp>
        <p:nvSpPr>
          <p:cNvPr id="4" name="Espace réservé du numéro de diapositive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rtlCol="0"/>
          <a:lstStyle/>
          <a:p>
            <a:pPr rtl="0"/>
            <a:fld id="{9EC71654-96A5-4280-94F3-931C61A9F92C}" type="slidenum">
              <a:rPr lang="fr-FR" smtClean="0"/>
              <a:pPr rtl="0"/>
              <a:t>16</a:t>
            </a:fld>
            <a:endParaRPr lang="fr-FR" dirty="0"/>
          </a:p>
        </p:txBody>
      </p:sp>
      <p:sp>
        <p:nvSpPr>
          <p:cNvPr id="6" name="Espace réservé du contenu 5">
            <a:extLst>
              <a:ext uri="{FF2B5EF4-FFF2-40B4-BE49-F238E27FC236}">
                <a16:creationId xmlns:a16="http://schemas.microsoft.com/office/drawing/2014/main" id="{5CD639B0-7991-4B2B-9E50-32064EB91255}"/>
              </a:ext>
            </a:extLst>
          </p:cNvPr>
          <p:cNvSpPr>
            <a:spLocks noGrp="1"/>
          </p:cNvSpPr>
          <p:nvPr>
            <p:ph idx="14"/>
          </p:nvPr>
        </p:nvSpPr>
        <p:spPr/>
        <p:txBody>
          <a:bodyPr rtlCol="0">
            <a:normAutofit/>
          </a:bodyPr>
          <a:lstStyle/>
          <a:p>
            <a:r>
              <a:rPr lang="fr-FR" dirty="0">
                <a:latin typeface="Avenir Next Condensed" panose="020B0506020202020204" pitchFamily="34" charset="0"/>
              </a:rPr>
              <a:t>Value transformation</a:t>
            </a:r>
          </a:p>
          <a:p>
            <a:endParaRPr lang="fr-FR" dirty="0">
              <a:latin typeface="Avenir Next Condensed" panose="020B0506020202020204" pitchFamily="34" charset="0"/>
            </a:endParaRPr>
          </a:p>
          <a:p>
            <a:r>
              <a:rPr lang="fr-FR" dirty="0">
                <a:solidFill>
                  <a:schemeClr val="accent5">
                    <a:lumMod val="60000"/>
                    <a:lumOff val="40000"/>
                  </a:schemeClr>
                </a:solidFill>
                <a:latin typeface="Avenir Next Condensed" panose="020B0506020202020204" pitchFamily="34" charset="0"/>
              </a:rPr>
              <a:t>1,477 </a:t>
            </a:r>
            <a:r>
              <a:rPr lang="fr-FR" dirty="0" err="1">
                <a:solidFill>
                  <a:schemeClr val="accent5">
                    <a:lumMod val="60000"/>
                    <a:lumOff val="40000"/>
                  </a:schemeClr>
                </a:solidFill>
                <a:latin typeface="Avenir Next Condensed" panose="020B0506020202020204" pitchFamily="34" charset="0"/>
              </a:rPr>
              <a:t>rows</a:t>
            </a:r>
            <a:r>
              <a:rPr lang="fr-FR" dirty="0">
                <a:solidFill>
                  <a:schemeClr val="accent5">
                    <a:lumMod val="60000"/>
                    <a:lumOff val="40000"/>
                  </a:schemeClr>
                </a:solidFill>
                <a:latin typeface="Avenir Next Condensed" panose="020B0506020202020204" pitchFamily="34" charset="0"/>
              </a:rPr>
              <a:t> × 112 </a:t>
            </a:r>
            <a:r>
              <a:rPr lang="fr-FR" dirty="0" err="1">
                <a:solidFill>
                  <a:schemeClr val="accent5">
                    <a:lumMod val="60000"/>
                    <a:lumOff val="40000"/>
                  </a:schemeClr>
                </a:solidFill>
                <a:latin typeface="Avenir Next Condensed" panose="020B0506020202020204" pitchFamily="34" charset="0"/>
              </a:rPr>
              <a:t>columns</a:t>
            </a:r>
            <a:endParaRPr lang="fr-FR" dirty="0">
              <a:solidFill>
                <a:schemeClr val="accent5">
                  <a:lumMod val="60000"/>
                  <a:lumOff val="40000"/>
                </a:schemeClr>
              </a:solidFill>
              <a:latin typeface="Avenir Next Condensed" panose="020B0506020202020204" pitchFamily="34" charset="0"/>
            </a:endParaRPr>
          </a:p>
        </p:txBody>
      </p:sp>
      <p:sp>
        <p:nvSpPr>
          <p:cNvPr id="7" name="Espace réservé du contenu 6">
            <a:extLst>
              <a:ext uri="{FF2B5EF4-FFF2-40B4-BE49-F238E27FC236}">
                <a16:creationId xmlns:a16="http://schemas.microsoft.com/office/drawing/2014/main" id="{2E37A9B0-8DFC-4474-9F0A-612E661EF4EC}"/>
              </a:ext>
            </a:extLst>
          </p:cNvPr>
          <p:cNvSpPr>
            <a:spLocks noGrp="1"/>
          </p:cNvSpPr>
          <p:nvPr>
            <p:ph idx="15"/>
          </p:nvPr>
        </p:nvSpPr>
        <p:spPr/>
        <p:txBody>
          <a:bodyPr rtlCol="0"/>
          <a:lstStyle/>
          <a:p>
            <a:pPr rtl="0"/>
            <a:r>
              <a:rPr lang="en-US" noProof="0" dirty="0"/>
              <a:t>Removal of unnecessary columns and outliers </a:t>
            </a:r>
          </a:p>
        </p:txBody>
      </p:sp>
      <p:sp>
        <p:nvSpPr>
          <p:cNvPr id="8" name="Espace réservé du contenu 7">
            <a:extLst>
              <a:ext uri="{FF2B5EF4-FFF2-40B4-BE49-F238E27FC236}">
                <a16:creationId xmlns:a16="http://schemas.microsoft.com/office/drawing/2014/main" id="{D78F2DCC-A50E-40A1-81F9-70371D4AA42F}"/>
              </a:ext>
            </a:extLst>
          </p:cNvPr>
          <p:cNvSpPr>
            <a:spLocks noGrp="1"/>
          </p:cNvSpPr>
          <p:nvPr>
            <p:ph idx="16"/>
          </p:nvPr>
        </p:nvSpPr>
        <p:spPr/>
        <p:txBody>
          <a:bodyPr rtlCol="0"/>
          <a:lstStyle/>
          <a:p>
            <a:pPr rtl="0"/>
            <a:r>
              <a:rPr lang="fr-FR" dirty="0"/>
              <a:t>ENCODING</a:t>
            </a:r>
          </a:p>
        </p:txBody>
      </p:sp>
      <p:pic>
        <p:nvPicPr>
          <p:cNvPr id="85" name="Espace réservé d’image 84" descr="Engrenage unique">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pic>
        <p:nvPicPr>
          <p:cNvPr id="83" name="Espace réservé d’image 82" descr="Graphique à barres">
            <a:extLst>
              <a:ext uri="{FF2B5EF4-FFF2-40B4-BE49-F238E27FC236}">
                <a16:creationId xmlns:a16="http://schemas.microsoft.com/office/drawing/2014/main" id="{C881BE4E-5D69-E447-A036-5172F6570748}"/>
              </a:ext>
            </a:extLst>
          </p:cNvPr>
          <p:cNvPicPr>
            <a:picLocks noGrp="1" noChangeAspect="1"/>
          </p:cNvPicPr>
          <p:nvPr>
            <p:ph type="pic" sz="quarter" idx="17"/>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
        <p:nvSpPr>
          <p:cNvPr id="9" name="Espace réservé pour une image  8">
            <a:extLst>
              <a:ext uri="{FF2B5EF4-FFF2-40B4-BE49-F238E27FC236}">
                <a16:creationId xmlns:a16="http://schemas.microsoft.com/office/drawing/2014/main" id="{04D50894-9AFE-4313-A7CE-92289B508F78}"/>
              </a:ext>
            </a:extLst>
          </p:cNvPr>
          <p:cNvSpPr>
            <a:spLocks noGrp="1"/>
          </p:cNvSpPr>
          <p:nvPr>
            <p:ph type="pic" sz="quarter" idx="13"/>
          </p:nvPr>
        </p:nvSpPr>
        <p:spPr>
          <a:xfrm>
            <a:off x="3866235" y="1630018"/>
            <a:ext cx="4424362" cy="4373217"/>
          </a:xfrm>
        </p:spPr>
        <p:txBody>
          <a:bodyPr/>
          <a:lstStyle/>
          <a:p>
            <a:r>
              <a:rPr lang="fr-FR" dirty="0"/>
              <a:t>x</a:t>
            </a:r>
          </a:p>
        </p:txBody>
      </p:sp>
      <p:sp>
        <p:nvSpPr>
          <p:cNvPr id="11" name="Flèche : droite 10">
            <a:extLst>
              <a:ext uri="{FF2B5EF4-FFF2-40B4-BE49-F238E27FC236}">
                <a16:creationId xmlns:a16="http://schemas.microsoft.com/office/drawing/2014/main" id="{217514FC-F707-458D-807B-8ACBC75B3376}"/>
              </a:ext>
            </a:extLst>
          </p:cNvPr>
          <p:cNvSpPr/>
          <p:nvPr/>
        </p:nvSpPr>
        <p:spPr>
          <a:xfrm>
            <a:off x="4491038" y="3207024"/>
            <a:ext cx="3200400" cy="11664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A85DFF5A-6B1F-C99E-79F3-D4A81E0BF132}"/>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3. </a:t>
            </a:r>
            <a:r>
              <a:rPr lang="en-US" sz="1600" noProof="0" dirty="0">
                <a:latin typeface="Avenir Next Condensed" panose="020B0506020202020204" pitchFamily="34" charset="0"/>
              </a:rPr>
              <a:t>Data Cleaning and Preliminary Analysis</a:t>
            </a:r>
            <a:endParaRPr lang="fr-FR" sz="1600" dirty="0">
              <a:latin typeface="Avenir Next Condensed" panose="020B0506020202020204"/>
              <a:cs typeface="Arabic Typesetting" panose="03020402040406030203" pitchFamily="66" charset="-78"/>
            </a:endParaRPr>
          </a:p>
        </p:txBody>
      </p:sp>
    </p:spTree>
    <p:extLst>
      <p:ext uri="{BB962C8B-B14F-4D97-AF65-F5344CB8AC3E}">
        <p14:creationId xmlns:p14="http://schemas.microsoft.com/office/powerpoint/2010/main" val="460269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98F61F-C444-0627-802D-520A826E26E4}"/>
              </a:ext>
            </a:extLst>
          </p:cNvPr>
          <p:cNvSpPr/>
          <p:nvPr/>
        </p:nvSpPr>
        <p:spPr>
          <a:xfrm>
            <a:off x="0" y="0"/>
            <a:ext cx="12192000" cy="6858000"/>
          </a:xfrm>
          <a:prstGeom prst="rect">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6C64C2A7-EC84-4D8C-9CA2-F6AE46F51FB6}"/>
              </a:ext>
            </a:extLst>
          </p:cNvPr>
          <p:cNvSpPr>
            <a:spLocks noGrp="1"/>
          </p:cNvSpPr>
          <p:nvPr>
            <p:ph type="title"/>
          </p:nvPr>
        </p:nvSpPr>
        <p:spPr/>
        <p:txBody>
          <a:bodyPr rtlCol="0"/>
          <a:lstStyle/>
          <a:p>
            <a:pPr rtl="0"/>
            <a:r>
              <a:rPr lang="en-US" noProof="0" dirty="0">
                <a:latin typeface="Avenir Next Condensed" panose="020B0506020202020204" pitchFamily="34" charset="0"/>
              </a:rPr>
              <a:t>4. </a:t>
            </a:r>
            <a:r>
              <a:rPr lang="en-US" noProof="0" dirty="0" err="1">
                <a:latin typeface="Avenir Next Condensed" panose="020B0506020202020204" pitchFamily="34" charset="0"/>
              </a:rPr>
              <a:t>ModELING</a:t>
            </a:r>
            <a:endParaRPr lang="en-US" noProof="0" dirty="0">
              <a:latin typeface="Avenir Next Condensed" panose="020B0506020202020204" pitchFamily="34" charset="0"/>
            </a:endParaRPr>
          </a:p>
        </p:txBody>
      </p:sp>
      <p:sp>
        <p:nvSpPr>
          <p:cNvPr id="3" name="Espace réservé du texte 2">
            <a:extLst>
              <a:ext uri="{FF2B5EF4-FFF2-40B4-BE49-F238E27FC236}">
                <a16:creationId xmlns:a16="http://schemas.microsoft.com/office/drawing/2014/main" id="{56960426-AAA6-4126-93AF-30F7DEE010A4}"/>
              </a:ext>
            </a:extLst>
          </p:cNvPr>
          <p:cNvSpPr>
            <a:spLocks noGrp="1"/>
          </p:cNvSpPr>
          <p:nvPr>
            <p:ph type="body" idx="1"/>
          </p:nvPr>
        </p:nvSpPr>
        <p:spPr/>
        <p:txBody>
          <a:bodyPr rtlCol="0"/>
          <a:lstStyle/>
          <a:p>
            <a:pPr rtl="0"/>
            <a:r>
              <a:rPr lang="en-US" noProof="0" dirty="0">
                <a:latin typeface="Avenir Next Condensed" panose="020B0506020202020204" pitchFamily="34" charset="0"/>
              </a:rPr>
              <a:t>Implementation of machine learning models</a:t>
            </a:r>
          </a:p>
        </p:txBody>
      </p:sp>
      <p:sp>
        <p:nvSpPr>
          <p:cNvPr id="4" name="Espace réservé du numéro de diapositive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rtlCol="0"/>
          <a:lstStyle/>
          <a:p>
            <a:pPr rtl="0"/>
            <a:fld id="{9EC71654-96A5-4280-94F3-931C61A9F92C}" type="slidenum">
              <a:rPr lang="fr-FR" smtClean="0"/>
              <a:pPr rtl="0"/>
              <a:t>17</a:t>
            </a:fld>
            <a:endParaRPr lang="fr-FR" dirty="0"/>
          </a:p>
        </p:txBody>
      </p:sp>
      <p:pic>
        <p:nvPicPr>
          <p:cNvPr id="11" name="Espace réservé d’image 10" descr="paysage urbain">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3756416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0BDDBFEE-BC50-46CF-AB8F-D145B99B57A6}"/>
              </a:ext>
            </a:extLst>
          </p:cNvPr>
          <p:cNvSpPr>
            <a:spLocks noGrp="1"/>
          </p:cNvSpPr>
          <p:nvPr>
            <p:ph type="sldNum" sz="quarter" idx="12"/>
          </p:nvPr>
        </p:nvSpPr>
        <p:spPr>
          <a:xfrm>
            <a:off x="11363696" y="6455739"/>
            <a:ext cx="294460" cy="187367"/>
          </a:xfrm>
        </p:spPr>
        <p:txBody>
          <a:bodyPr vert="horz" lIns="0" tIns="0" rIns="0" bIns="0" rtlCol="0" anchor="ctr">
            <a:normAutofit/>
          </a:bodyPr>
          <a:lstStyle/>
          <a:p>
            <a:pPr>
              <a:spcAft>
                <a:spcPts val="600"/>
              </a:spcAft>
            </a:pPr>
            <a:fld id="{9EC71654-96A5-4280-94F3-931C61A9F92C}" type="slidenum">
              <a:rPr lang="fr-FR" smtClean="0"/>
              <a:pPr>
                <a:spcAft>
                  <a:spcPts val="600"/>
                </a:spcAft>
              </a:pPr>
              <a:t>18</a:t>
            </a:fld>
            <a:endParaRPr lang="fr-FR"/>
          </a:p>
        </p:txBody>
      </p:sp>
      <p:sp>
        <p:nvSpPr>
          <p:cNvPr id="2" name="Titre 1">
            <a:extLst>
              <a:ext uri="{FF2B5EF4-FFF2-40B4-BE49-F238E27FC236}">
                <a16:creationId xmlns:a16="http://schemas.microsoft.com/office/drawing/2014/main" id="{903A9A18-93E0-4615-B7AA-B8C8FBB14464}"/>
              </a:ext>
            </a:extLst>
          </p:cNvPr>
          <p:cNvSpPr>
            <a:spLocks noGrp="1"/>
          </p:cNvSpPr>
          <p:nvPr>
            <p:ph type="title"/>
          </p:nvPr>
        </p:nvSpPr>
        <p:spPr>
          <a:xfrm>
            <a:off x="515938" y="365125"/>
            <a:ext cx="10837862" cy="1325563"/>
          </a:xfrm>
        </p:spPr>
        <p:txBody>
          <a:bodyPr vert="horz" lIns="91440" tIns="45720" rIns="91440" bIns="45720" rtlCol="0" anchor="ctr">
            <a:normAutofit/>
          </a:bodyPr>
          <a:lstStyle/>
          <a:p>
            <a:r>
              <a:rPr lang="fr-FR" kern="1200" dirty="0">
                <a:latin typeface="+mj-lt"/>
                <a:ea typeface="+mj-ea"/>
                <a:cs typeface="+mj-cs"/>
              </a:rPr>
              <a:t>Choix des modèles</a:t>
            </a:r>
          </a:p>
        </p:txBody>
      </p:sp>
      <p:sp>
        <p:nvSpPr>
          <p:cNvPr id="17" name="Text Placeholder 3">
            <a:extLst>
              <a:ext uri="{FF2B5EF4-FFF2-40B4-BE49-F238E27FC236}">
                <a16:creationId xmlns:a16="http://schemas.microsoft.com/office/drawing/2014/main" id="{60CF841C-9959-F2E4-9A1B-04271830CF16}"/>
              </a:ext>
            </a:extLst>
          </p:cNvPr>
          <p:cNvSpPr>
            <a:spLocks noGrp="1"/>
          </p:cNvSpPr>
          <p:nvPr>
            <p:ph type="body" idx="1"/>
          </p:nvPr>
        </p:nvSpPr>
        <p:spPr>
          <a:xfrm>
            <a:off x="515938" y="1681163"/>
            <a:ext cx="5157787" cy="823912"/>
          </a:xfrm>
          <a:ln>
            <a:solidFill>
              <a:schemeClr val="tx1"/>
            </a:solidFill>
          </a:ln>
        </p:spPr>
        <p:txBody>
          <a:bodyPr anchor="ctr">
            <a:normAutofit/>
          </a:bodyPr>
          <a:lstStyle/>
          <a:p>
            <a:pPr algn="ctr"/>
            <a:r>
              <a:rPr lang="en-US" sz="3200" dirty="0" err="1"/>
              <a:t>Modèles</a:t>
            </a:r>
            <a:endParaRPr lang="en-US" sz="3200" dirty="0"/>
          </a:p>
        </p:txBody>
      </p:sp>
      <p:sp>
        <p:nvSpPr>
          <p:cNvPr id="6" name="Rectangle 5">
            <a:extLst>
              <a:ext uri="{FF2B5EF4-FFF2-40B4-BE49-F238E27FC236}">
                <a16:creationId xmlns:a16="http://schemas.microsoft.com/office/drawing/2014/main" id="{A73F69F7-34BD-B054-FA06-05C113AEC04A}"/>
              </a:ext>
            </a:extLst>
          </p:cNvPr>
          <p:cNvSpPr/>
          <p:nvPr/>
        </p:nvSpPr>
        <p:spPr>
          <a:xfrm>
            <a:off x="6172200" y="1681163"/>
            <a:ext cx="5183188" cy="823912"/>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a:bodyPr>
          <a:lstStyle/>
          <a:p>
            <a:pPr algn="ctr">
              <a:lnSpc>
                <a:spcPct val="90000"/>
              </a:lnSpc>
              <a:spcBef>
                <a:spcPts val="1000"/>
              </a:spcBef>
            </a:pPr>
            <a:r>
              <a:rPr lang="fr-FR" sz="3200" b="1" kern="1200" dirty="0">
                <a:solidFill>
                  <a:schemeClr val="accent5"/>
                </a:solidFill>
                <a:latin typeface="+mn-lt"/>
                <a:ea typeface="+mn-ea"/>
                <a:cs typeface="+mn-cs"/>
              </a:rPr>
              <a:t>Métriques</a:t>
            </a:r>
          </a:p>
        </p:txBody>
      </p:sp>
      <p:sp>
        <p:nvSpPr>
          <p:cNvPr id="14" name="Espace réservé du contenu 13">
            <a:extLst>
              <a:ext uri="{FF2B5EF4-FFF2-40B4-BE49-F238E27FC236}">
                <a16:creationId xmlns:a16="http://schemas.microsoft.com/office/drawing/2014/main" id="{E9831B2F-178D-F130-A739-307720255D22}"/>
              </a:ext>
            </a:extLst>
          </p:cNvPr>
          <p:cNvSpPr>
            <a:spLocks noGrp="1"/>
          </p:cNvSpPr>
          <p:nvPr>
            <p:ph sz="half" idx="2"/>
          </p:nvPr>
        </p:nvSpPr>
        <p:spPr>
          <a:xfrm>
            <a:off x="553008" y="2972356"/>
            <a:ext cx="5157787" cy="3057741"/>
          </a:xfrm>
          <a:ln>
            <a:solidFill>
              <a:schemeClr val="tx1"/>
            </a:solidFill>
          </a:ln>
        </p:spPr>
        <p:txBody>
          <a:bodyPr>
            <a:normAutofit/>
          </a:bodyPr>
          <a:lstStyle/>
          <a:p>
            <a:r>
              <a:rPr lang="fr-FR" dirty="0">
                <a:latin typeface="Avenir Next Condensed" panose="020B0506020202020204" pitchFamily="34" charset="0"/>
              </a:rPr>
              <a:t>Valeurs continues           Régression</a:t>
            </a:r>
          </a:p>
          <a:p>
            <a:endParaRPr lang="fr-FR" dirty="0">
              <a:latin typeface="Avenir Next Condensed" panose="020B0506020202020204" pitchFamily="34" charset="0"/>
            </a:endParaRPr>
          </a:p>
          <a:p>
            <a:r>
              <a:rPr lang="fr-FR" dirty="0">
                <a:latin typeface="Avenir Next Condensed" panose="020B0506020202020204" pitchFamily="34" charset="0"/>
              </a:rPr>
              <a:t>Régression linéaire</a:t>
            </a:r>
          </a:p>
          <a:p>
            <a:r>
              <a:rPr lang="fr-FR" dirty="0">
                <a:latin typeface="Avenir Next Condensed" panose="020B0506020202020204" pitchFamily="34" charset="0"/>
              </a:rPr>
              <a:t>Forêt aléatoire</a:t>
            </a:r>
          </a:p>
          <a:p>
            <a:r>
              <a:rPr lang="fr-FR" dirty="0">
                <a:latin typeface="Avenir Next Condensed" panose="020B0506020202020204" pitchFamily="34" charset="0"/>
              </a:rPr>
              <a:t>Gradient </a:t>
            </a:r>
            <a:r>
              <a:rPr lang="fr-FR" dirty="0" err="1">
                <a:latin typeface="Avenir Next Condensed" panose="020B0506020202020204" pitchFamily="34" charset="0"/>
              </a:rPr>
              <a:t>Boosting</a:t>
            </a:r>
            <a:endParaRPr lang="fr-FR" dirty="0">
              <a:latin typeface="Avenir Next Condensed" panose="020B0506020202020204" pitchFamily="34" charset="0"/>
            </a:endParaRPr>
          </a:p>
          <a:p>
            <a:r>
              <a:rPr lang="fr-FR" dirty="0">
                <a:latin typeface="Avenir Next Condensed" panose="020B0506020202020204" pitchFamily="34" charset="0"/>
              </a:rPr>
              <a:t>Support </a:t>
            </a:r>
            <a:r>
              <a:rPr lang="fr-FR" dirty="0" err="1">
                <a:latin typeface="Avenir Next Condensed" panose="020B0506020202020204" pitchFamily="34" charset="0"/>
              </a:rPr>
              <a:t>Vector</a:t>
            </a:r>
            <a:r>
              <a:rPr lang="fr-FR" dirty="0">
                <a:latin typeface="Avenir Next Condensed" panose="020B0506020202020204" pitchFamily="34" charset="0"/>
              </a:rPr>
              <a:t> </a:t>
            </a:r>
            <a:r>
              <a:rPr lang="fr-FR" dirty="0" err="1">
                <a:latin typeface="Avenir Next Condensed" panose="020B0506020202020204" pitchFamily="34" charset="0"/>
              </a:rPr>
              <a:t>Regression</a:t>
            </a:r>
            <a:r>
              <a:rPr lang="fr-FR" dirty="0">
                <a:latin typeface="Avenir Next Condensed" panose="020B0506020202020204" pitchFamily="34" charset="0"/>
              </a:rPr>
              <a:t> </a:t>
            </a:r>
          </a:p>
        </p:txBody>
      </p:sp>
      <p:sp>
        <p:nvSpPr>
          <p:cNvPr id="5" name="Espace réservé du contenu 13">
            <a:extLst>
              <a:ext uri="{FF2B5EF4-FFF2-40B4-BE49-F238E27FC236}">
                <a16:creationId xmlns:a16="http://schemas.microsoft.com/office/drawing/2014/main" id="{D1B628AA-4DF4-2360-FA47-D82045B54D63}"/>
              </a:ext>
            </a:extLst>
          </p:cNvPr>
          <p:cNvSpPr txBox="1">
            <a:spLocks/>
          </p:cNvSpPr>
          <p:nvPr/>
        </p:nvSpPr>
        <p:spPr>
          <a:xfrm>
            <a:off x="6205909" y="2957416"/>
            <a:ext cx="5157787" cy="3057741"/>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latin typeface="Avenir Next Condensed" panose="020B0506020202020204" pitchFamily="34" charset="0"/>
            </a:endParaRPr>
          </a:p>
          <a:p>
            <a:r>
              <a:rPr lang="fr-FR" dirty="0">
                <a:latin typeface="Avenir Next Condensed" panose="020B0506020202020204" pitchFamily="34" charset="0"/>
              </a:rPr>
              <a:t>R² </a:t>
            </a:r>
            <a:r>
              <a:rPr lang="fr-FR" sz="1800" dirty="0">
                <a:latin typeface="Avenir Next Condensed" panose="020B0506020202020204" pitchFamily="34" charset="0"/>
              </a:rPr>
              <a:t>(Coefficient de détermination)</a:t>
            </a:r>
          </a:p>
          <a:p>
            <a:r>
              <a:rPr lang="fr-FR" dirty="0">
                <a:latin typeface="Avenir Next Condensed" panose="020B0506020202020204" pitchFamily="34" charset="0"/>
              </a:rPr>
              <a:t>Erreur quadratique moyenne</a:t>
            </a:r>
          </a:p>
          <a:p>
            <a:r>
              <a:rPr lang="fr-FR" dirty="0">
                <a:latin typeface="Avenir Next Condensed" panose="020B0506020202020204" pitchFamily="34" charset="0"/>
              </a:rPr>
              <a:t>Temps d’exécution</a:t>
            </a:r>
          </a:p>
          <a:p>
            <a:r>
              <a:rPr lang="fr-FR" dirty="0">
                <a:latin typeface="Avenir Next Condensed" panose="020B0506020202020204" pitchFamily="34" charset="0"/>
              </a:rPr>
              <a:t>Nombre de variables utilisées</a:t>
            </a:r>
          </a:p>
        </p:txBody>
      </p:sp>
      <p:sp>
        <p:nvSpPr>
          <p:cNvPr id="8" name="Flèche vers la droite 7">
            <a:extLst>
              <a:ext uri="{FF2B5EF4-FFF2-40B4-BE49-F238E27FC236}">
                <a16:creationId xmlns:a16="http://schemas.microsoft.com/office/drawing/2014/main" id="{FC2F57DB-4487-C382-8AD2-900258D84514}"/>
              </a:ext>
            </a:extLst>
          </p:cNvPr>
          <p:cNvSpPr/>
          <p:nvPr/>
        </p:nvSpPr>
        <p:spPr>
          <a:xfrm>
            <a:off x="3150083" y="3085770"/>
            <a:ext cx="545783" cy="22242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7B0080C0-1BE9-4ACB-9051-9CFE8D455C23}"/>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4. Modélisations</a:t>
            </a:r>
          </a:p>
        </p:txBody>
      </p:sp>
    </p:spTree>
    <p:extLst>
      <p:ext uri="{BB962C8B-B14F-4D97-AF65-F5344CB8AC3E}">
        <p14:creationId xmlns:p14="http://schemas.microsoft.com/office/powerpoint/2010/main" val="1287742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
            <a:extLst>
              <a:ext uri="{FF2B5EF4-FFF2-40B4-BE49-F238E27FC236}">
                <a16:creationId xmlns:a16="http://schemas.microsoft.com/office/drawing/2014/main" id="{F7677868-9A61-8C3A-0C70-F8875C7FC250}"/>
              </a:ext>
            </a:extLst>
          </p:cNvPr>
          <p:cNvSpPr>
            <a:spLocks noGrp="1"/>
          </p:cNvSpPr>
          <p:nvPr>
            <p:ph type="title"/>
          </p:nvPr>
        </p:nvSpPr>
        <p:spPr>
          <a:xfrm>
            <a:off x="515938" y="499595"/>
            <a:ext cx="4937211" cy="1325563"/>
          </a:xfrm>
        </p:spPr>
        <p:txBody>
          <a:bodyPr rtlCol="0"/>
          <a:lstStyle/>
          <a:p>
            <a:pPr rtl="0"/>
            <a:r>
              <a:rPr lang="fr-FR" dirty="0"/>
              <a:t>Procédure générale</a:t>
            </a:r>
          </a:p>
        </p:txBody>
      </p:sp>
      <p:sp>
        <p:nvSpPr>
          <p:cNvPr id="3" name="Espace réservé du numéro de diapositive 2">
            <a:extLst>
              <a:ext uri="{FF2B5EF4-FFF2-40B4-BE49-F238E27FC236}">
                <a16:creationId xmlns:a16="http://schemas.microsoft.com/office/drawing/2014/main" id="{0B665CB5-CC80-39D3-880B-2BB6D4AB9CAE}"/>
              </a:ext>
            </a:extLst>
          </p:cNvPr>
          <p:cNvSpPr>
            <a:spLocks noGrp="1"/>
          </p:cNvSpPr>
          <p:nvPr>
            <p:ph type="sldNum" sz="quarter" idx="12"/>
          </p:nvPr>
        </p:nvSpPr>
        <p:spPr/>
        <p:txBody>
          <a:bodyPr/>
          <a:lstStyle/>
          <a:p>
            <a:pPr rtl="0"/>
            <a:fld id="{9EC71654-96A5-4280-94F3-931C61A9F92C}" type="slidenum">
              <a:rPr lang="fr-FR" noProof="0" smtClean="0"/>
              <a:pPr rtl="0"/>
              <a:t>19</a:t>
            </a:fld>
            <a:endParaRPr lang="fr-FR" noProof="0" dirty="0"/>
          </a:p>
        </p:txBody>
      </p:sp>
      <p:sp>
        <p:nvSpPr>
          <p:cNvPr id="6" name="Espace réservé du contenu 5">
            <a:extLst>
              <a:ext uri="{FF2B5EF4-FFF2-40B4-BE49-F238E27FC236}">
                <a16:creationId xmlns:a16="http://schemas.microsoft.com/office/drawing/2014/main" id="{CD1D3298-E0E4-4880-A742-4BB6660F0AE8}"/>
              </a:ext>
            </a:extLst>
          </p:cNvPr>
          <p:cNvSpPr>
            <a:spLocks noGrp="1"/>
          </p:cNvSpPr>
          <p:nvPr>
            <p:ph idx="1"/>
          </p:nvPr>
        </p:nvSpPr>
        <p:spPr>
          <a:xfrm>
            <a:off x="538960" y="1825625"/>
            <a:ext cx="11284866" cy="4351338"/>
          </a:xfrm>
        </p:spPr>
        <p:txBody>
          <a:bodyPr/>
          <a:lstStyle/>
          <a:p>
            <a:pPr>
              <a:buFont typeface="Wingdings" panose="05000000000000000000" pitchFamily="2" charset="2"/>
              <a:buChar char="Ø"/>
            </a:pPr>
            <a:r>
              <a:rPr lang="fr-FR" dirty="0"/>
              <a:t> Ensemble des variables</a:t>
            </a:r>
          </a:p>
          <a:p>
            <a:endParaRPr lang="fr-FR" dirty="0"/>
          </a:p>
          <a:p>
            <a:pPr>
              <a:buFont typeface="Wingdings" panose="05000000000000000000" pitchFamily="2" charset="2"/>
              <a:buChar char="Ø"/>
            </a:pPr>
            <a:r>
              <a:rPr lang="fr-FR" dirty="0"/>
              <a:t> Sélection des variables pertinentes </a:t>
            </a:r>
          </a:p>
          <a:p>
            <a:endParaRPr lang="fr-FR" dirty="0"/>
          </a:p>
          <a:p>
            <a:pPr>
              <a:buFont typeface="Wingdings" panose="05000000000000000000" pitchFamily="2" charset="2"/>
              <a:buChar char="Ø"/>
            </a:pPr>
            <a:r>
              <a:rPr lang="fr-FR" dirty="0"/>
              <a:t> Sélection des hyperparamètres du modèle (nombre d’arbres, profondeur des arbres..)</a:t>
            </a:r>
          </a:p>
          <a:p>
            <a:endParaRPr lang="fr-FR" dirty="0"/>
          </a:p>
          <a:p>
            <a:pPr>
              <a:buFont typeface="Wingdings" panose="05000000000000000000" pitchFamily="2" charset="2"/>
              <a:buChar char="Ø"/>
            </a:pPr>
            <a:r>
              <a:rPr lang="fr-FR" dirty="0"/>
              <a:t> Etude des résultats et du temps d’exécution du modèle</a:t>
            </a:r>
          </a:p>
        </p:txBody>
      </p:sp>
      <p:sp>
        <p:nvSpPr>
          <p:cNvPr id="7" name="Rectangle 6">
            <a:extLst>
              <a:ext uri="{FF2B5EF4-FFF2-40B4-BE49-F238E27FC236}">
                <a16:creationId xmlns:a16="http://schemas.microsoft.com/office/drawing/2014/main" id="{65B2332D-7109-4DA6-BD3F-1F8F4D923A6C}"/>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4. Modélisations</a:t>
            </a:r>
          </a:p>
        </p:txBody>
      </p:sp>
    </p:spTree>
    <p:extLst>
      <p:ext uri="{BB962C8B-B14F-4D97-AF65-F5344CB8AC3E}">
        <p14:creationId xmlns:p14="http://schemas.microsoft.com/office/powerpoint/2010/main" val="13629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3A9A18-93E0-4615-B7AA-B8C8FBB14464}"/>
              </a:ext>
            </a:extLst>
          </p:cNvPr>
          <p:cNvSpPr>
            <a:spLocks noGrp="1"/>
          </p:cNvSpPr>
          <p:nvPr>
            <p:ph type="title"/>
          </p:nvPr>
        </p:nvSpPr>
        <p:spPr/>
        <p:txBody>
          <a:bodyPr rtlCol="0"/>
          <a:lstStyle/>
          <a:p>
            <a:pPr rtl="0"/>
            <a:r>
              <a:rPr lang="fr-FR" dirty="0">
                <a:latin typeface="Avenir Next Condensed" panose="020B0506020202020204" pitchFamily="34" charset="0"/>
              </a:rPr>
              <a:t>Sommaire</a:t>
            </a:r>
            <a:br>
              <a:rPr lang="fr-FR" dirty="0"/>
            </a:br>
            <a:endParaRPr lang="fr-FR" dirty="0"/>
          </a:p>
        </p:txBody>
      </p:sp>
      <p:sp>
        <p:nvSpPr>
          <p:cNvPr id="3" name="Espace réservé du contenu 2">
            <a:extLst>
              <a:ext uri="{FF2B5EF4-FFF2-40B4-BE49-F238E27FC236}">
                <a16:creationId xmlns:a16="http://schemas.microsoft.com/office/drawing/2014/main" id="{B91B32C0-5E61-447F-9557-57AF415D6FE9}"/>
              </a:ext>
            </a:extLst>
          </p:cNvPr>
          <p:cNvSpPr>
            <a:spLocks noGrp="1"/>
          </p:cNvSpPr>
          <p:nvPr>
            <p:ph idx="1"/>
          </p:nvPr>
        </p:nvSpPr>
        <p:spPr>
          <a:xfrm>
            <a:off x="439377" y="1825624"/>
            <a:ext cx="4775424" cy="3920267"/>
          </a:xfrm>
        </p:spPr>
        <p:txBody>
          <a:bodyPr rtlCol="0"/>
          <a:lstStyle/>
          <a:p>
            <a:pPr marL="0" indent="0" rtl="0">
              <a:buNone/>
            </a:pPr>
            <a:r>
              <a:rPr lang="en-US" sz="2200" noProof="0" dirty="0">
                <a:latin typeface="Avenir Next Condensed" panose="020B0506020202020204" pitchFamily="34" charset="0"/>
              </a:rPr>
              <a:t>1.     Problem statement</a:t>
            </a:r>
          </a:p>
          <a:p>
            <a:pPr marL="0" indent="0" rtl="0">
              <a:buNone/>
            </a:pPr>
            <a:endParaRPr lang="en-US" sz="2200" noProof="0" dirty="0">
              <a:latin typeface="Avenir Next Condensed" panose="020B0506020202020204" pitchFamily="34" charset="0"/>
            </a:endParaRPr>
          </a:p>
          <a:p>
            <a:pPr marL="457200" indent="-457200" rtl="0">
              <a:buAutoNum type="arabicPeriod" startAt="2"/>
            </a:pPr>
            <a:r>
              <a:rPr lang="en-US" sz="2200" noProof="0" dirty="0">
                <a:latin typeface="Avenir Next Condensed" panose="020B0506020202020204" pitchFamily="34" charset="0"/>
              </a:rPr>
              <a:t>Provided data</a:t>
            </a:r>
          </a:p>
          <a:p>
            <a:pPr marL="457200" indent="-457200" rtl="0">
              <a:buAutoNum type="arabicPeriod" startAt="2"/>
            </a:pPr>
            <a:endParaRPr lang="en-US" sz="2200" noProof="0" dirty="0">
              <a:latin typeface="Avenir Next Condensed" panose="020B0506020202020204" pitchFamily="34" charset="0"/>
            </a:endParaRPr>
          </a:p>
          <a:p>
            <a:pPr marL="457200" indent="-457200" rtl="0">
              <a:buAutoNum type="arabicPeriod" startAt="2"/>
            </a:pPr>
            <a:r>
              <a:rPr lang="en-US" sz="2200" noProof="0" dirty="0">
                <a:latin typeface="Avenir Next Condensed" panose="020B0506020202020204" pitchFamily="34" charset="0"/>
              </a:rPr>
              <a:t>Data Cleaning and Preliminary Analysis</a:t>
            </a:r>
          </a:p>
          <a:p>
            <a:pPr marL="457200" indent="-457200" rtl="0">
              <a:buAutoNum type="arabicPeriod" startAt="2"/>
            </a:pPr>
            <a:endParaRPr lang="en-US" sz="2200" noProof="0" dirty="0">
              <a:latin typeface="Avenir Next Condensed" panose="020B0506020202020204" pitchFamily="34" charset="0"/>
            </a:endParaRPr>
          </a:p>
          <a:p>
            <a:pPr marL="457200" indent="-457200" rtl="0">
              <a:buAutoNum type="arabicPeriod" startAt="2"/>
            </a:pPr>
            <a:r>
              <a:rPr lang="en-US" sz="2200" noProof="0" dirty="0">
                <a:latin typeface="Avenir Next Condensed" panose="020B0506020202020204" pitchFamily="34" charset="0"/>
              </a:rPr>
              <a:t>Modeling</a:t>
            </a:r>
          </a:p>
          <a:p>
            <a:pPr marL="457200" indent="-457200" rtl="0">
              <a:buAutoNum type="arabicPeriod" startAt="2"/>
            </a:pPr>
            <a:endParaRPr lang="en-US" sz="2200" noProof="0" dirty="0">
              <a:latin typeface="Avenir Next Condensed" panose="020B0506020202020204" pitchFamily="34" charset="0"/>
            </a:endParaRPr>
          </a:p>
          <a:p>
            <a:pPr marL="457200" indent="-457200" rtl="0">
              <a:buAutoNum type="arabicPeriod" startAt="2"/>
            </a:pPr>
            <a:r>
              <a:rPr lang="en-US" sz="2200" noProof="0" dirty="0">
                <a:latin typeface="Avenir Next Condensed" panose="020B0506020202020204" pitchFamily="34" charset="0"/>
              </a:rPr>
              <a:t>Results</a:t>
            </a:r>
          </a:p>
        </p:txBody>
      </p:sp>
      <p:sp>
        <p:nvSpPr>
          <p:cNvPr id="4" name="Espace réservé du numéro de diapositive 3">
            <a:extLst>
              <a:ext uri="{FF2B5EF4-FFF2-40B4-BE49-F238E27FC236}">
                <a16:creationId xmlns:a16="http://schemas.microsoft.com/office/drawing/2014/main" id="{0BDDBFEE-BC50-46CF-AB8F-D145B99B57A6}"/>
              </a:ext>
            </a:extLst>
          </p:cNvPr>
          <p:cNvSpPr>
            <a:spLocks noGrp="1"/>
          </p:cNvSpPr>
          <p:nvPr>
            <p:ph type="sldNum" sz="quarter" idx="12"/>
          </p:nvPr>
        </p:nvSpPr>
        <p:spPr/>
        <p:txBody>
          <a:bodyPr rtlCol="0"/>
          <a:lstStyle/>
          <a:p>
            <a:pPr rtl="0"/>
            <a:fld id="{9EC71654-96A5-4280-94F3-931C61A9F92C}" type="slidenum">
              <a:rPr lang="fr-FR" smtClean="0"/>
              <a:pPr rtl="0"/>
              <a:t>2</a:t>
            </a:fld>
            <a:endParaRPr lang="fr-FR" dirty="0"/>
          </a:p>
        </p:txBody>
      </p:sp>
      <p:pic>
        <p:nvPicPr>
          <p:cNvPr id="7" name="Espace réservé d’image 6" descr="gratte-ciels">
            <a:extLst>
              <a:ext uri="{FF2B5EF4-FFF2-40B4-BE49-F238E27FC236}">
                <a16:creationId xmlns:a16="http://schemas.microsoft.com/office/drawing/2014/main" id="{29305ED8-D39E-4A20-A7CB-7EC58B3E325D}"/>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D6A10BD1-03EE-F7B1-843B-DFA07C80AD40}"/>
              </a:ext>
            </a:extLst>
          </p:cNvPr>
          <p:cNvSpPr/>
          <p:nvPr/>
        </p:nvSpPr>
        <p:spPr>
          <a:xfrm>
            <a:off x="342900" y="6183629"/>
            <a:ext cx="1577340" cy="49709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39761247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366A3DA-EFB5-4260-DF6D-170514EBA9F9}"/>
              </a:ext>
            </a:extLst>
          </p:cNvPr>
          <p:cNvSpPr/>
          <p:nvPr/>
        </p:nvSpPr>
        <p:spPr>
          <a:xfrm>
            <a:off x="4374292" y="4396060"/>
            <a:ext cx="2730843" cy="246194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1" name="Titre 1">
            <a:extLst>
              <a:ext uri="{FF2B5EF4-FFF2-40B4-BE49-F238E27FC236}">
                <a16:creationId xmlns:a16="http://schemas.microsoft.com/office/drawing/2014/main" id="{F7677868-9A61-8C3A-0C70-F8875C7FC250}"/>
              </a:ext>
            </a:extLst>
          </p:cNvPr>
          <p:cNvSpPr>
            <a:spLocks noGrp="1"/>
          </p:cNvSpPr>
          <p:nvPr>
            <p:ph type="title"/>
          </p:nvPr>
        </p:nvSpPr>
        <p:spPr>
          <a:xfrm>
            <a:off x="515938" y="499595"/>
            <a:ext cx="9651104" cy="1325563"/>
          </a:xfrm>
        </p:spPr>
        <p:txBody>
          <a:bodyPr rtlCol="0"/>
          <a:lstStyle/>
          <a:p>
            <a:pPr rtl="0"/>
            <a:r>
              <a:rPr lang="fr-FR" dirty="0"/>
              <a:t>Forêt aléatoire</a:t>
            </a:r>
          </a:p>
        </p:txBody>
      </p:sp>
      <p:sp>
        <p:nvSpPr>
          <p:cNvPr id="3" name="Espace réservé du numéro de diapositive 2">
            <a:extLst>
              <a:ext uri="{FF2B5EF4-FFF2-40B4-BE49-F238E27FC236}">
                <a16:creationId xmlns:a16="http://schemas.microsoft.com/office/drawing/2014/main" id="{0B665CB5-CC80-39D3-880B-2BB6D4AB9CAE}"/>
              </a:ext>
            </a:extLst>
          </p:cNvPr>
          <p:cNvSpPr>
            <a:spLocks noGrp="1"/>
          </p:cNvSpPr>
          <p:nvPr>
            <p:ph type="sldNum" sz="quarter" idx="12"/>
          </p:nvPr>
        </p:nvSpPr>
        <p:spPr/>
        <p:txBody>
          <a:bodyPr/>
          <a:lstStyle/>
          <a:p>
            <a:pPr rtl="0"/>
            <a:fld id="{9EC71654-96A5-4280-94F3-931C61A9F92C}" type="slidenum">
              <a:rPr lang="fr-FR" noProof="0" smtClean="0"/>
              <a:pPr rtl="0"/>
              <a:t>20</a:t>
            </a:fld>
            <a:endParaRPr lang="fr-FR" noProof="0" dirty="0"/>
          </a:p>
        </p:txBody>
      </p:sp>
      <p:sp>
        <p:nvSpPr>
          <p:cNvPr id="6" name="ZoneTexte 5">
            <a:extLst>
              <a:ext uri="{FF2B5EF4-FFF2-40B4-BE49-F238E27FC236}">
                <a16:creationId xmlns:a16="http://schemas.microsoft.com/office/drawing/2014/main" id="{F69D4675-79A1-4371-856B-259264AB531A}"/>
              </a:ext>
            </a:extLst>
          </p:cNvPr>
          <p:cNvSpPr txBox="1"/>
          <p:nvPr/>
        </p:nvSpPr>
        <p:spPr>
          <a:xfrm>
            <a:off x="515938" y="1640492"/>
            <a:ext cx="3358612" cy="369332"/>
          </a:xfrm>
          <a:prstGeom prst="rect">
            <a:avLst/>
          </a:prstGeom>
          <a:noFill/>
        </p:spPr>
        <p:txBody>
          <a:bodyPr wrap="none" rtlCol="0">
            <a:spAutoFit/>
          </a:bodyPr>
          <a:lstStyle/>
          <a:p>
            <a:pPr marL="285750" indent="-285750">
              <a:buFont typeface="Arial" panose="020B0604020202020204" pitchFamily="34" charset="0"/>
              <a:buChar char="•"/>
            </a:pPr>
            <a:r>
              <a:rPr lang="fr-FR" dirty="0"/>
              <a:t>Sélection variables pertinentes</a:t>
            </a:r>
          </a:p>
        </p:txBody>
      </p:sp>
      <p:pic>
        <p:nvPicPr>
          <p:cNvPr id="5" name="Image 4">
            <a:extLst>
              <a:ext uri="{FF2B5EF4-FFF2-40B4-BE49-F238E27FC236}">
                <a16:creationId xmlns:a16="http://schemas.microsoft.com/office/drawing/2014/main" id="{7A690B7B-7AB8-4CA3-A178-7EF9E9FC5ADB}"/>
              </a:ext>
            </a:extLst>
          </p:cNvPr>
          <p:cNvPicPr>
            <a:picLocks noChangeAspect="1"/>
          </p:cNvPicPr>
          <p:nvPr/>
        </p:nvPicPr>
        <p:blipFill>
          <a:blip r:embed="rId3"/>
          <a:stretch>
            <a:fillRect/>
          </a:stretch>
        </p:blipFill>
        <p:spPr>
          <a:xfrm>
            <a:off x="4166168" y="1285579"/>
            <a:ext cx="6234362" cy="5506211"/>
          </a:xfrm>
          <a:prstGeom prst="rect">
            <a:avLst/>
          </a:prstGeom>
        </p:spPr>
      </p:pic>
      <p:sp>
        <p:nvSpPr>
          <p:cNvPr id="8" name="Rectangle 7">
            <a:extLst>
              <a:ext uri="{FF2B5EF4-FFF2-40B4-BE49-F238E27FC236}">
                <a16:creationId xmlns:a16="http://schemas.microsoft.com/office/drawing/2014/main" id="{DA9F6328-81DE-48C9-8289-6FE8E82A432C}"/>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4. Modélisations</a:t>
            </a:r>
          </a:p>
        </p:txBody>
      </p:sp>
    </p:spTree>
    <p:extLst>
      <p:ext uri="{BB962C8B-B14F-4D97-AF65-F5344CB8AC3E}">
        <p14:creationId xmlns:p14="http://schemas.microsoft.com/office/powerpoint/2010/main" val="32296989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
            <a:extLst>
              <a:ext uri="{FF2B5EF4-FFF2-40B4-BE49-F238E27FC236}">
                <a16:creationId xmlns:a16="http://schemas.microsoft.com/office/drawing/2014/main" id="{F7677868-9A61-8C3A-0C70-F8875C7FC250}"/>
              </a:ext>
            </a:extLst>
          </p:cNvPr>
          <p:cNvSpPr>
            <a:spLocks noGrp="1"/>
          </p:cNvSpPr>
          <p:nvPr>
            <p:ph type="title"/>
          </p:nvPr>
        </p:nvSpPr>
        <p:spPr>
          <a:xfrm>
            <a:off x="515937" y="471020"/>
            <a:ext cx="11217353" cy="1325563"/>
          </a:xfrm>
        </p:spPr>
        <p:txBody>
          <a:bodyPr rtlCol="0"/>
          <a:lstStyle/>
          <a:p>
            <a:pPr rtl="0"/>
            <a:r>
              <a:rPr lang="fr-FR" dirty="0"/>
              <a:t>Forêt aléatoire – Sélection des hyperparamètres</a:t>
            </a:r>
          </a:p>
        </p:txBody>
      </p:sp>
      <p:sp>
        <p:nvSpPr>
          <p:cNvPr id="3" name="Espace réservé du numéro de diapositive 2">
            <a:extLst>
              <a:ext uri="{FF2B5EF4-FFF2-40B4-BE49-F238E27FC236}">
                <a16:creationId xmlns:a16="http://schemas.microsoft.com/office/drawing/2014/main" id="{0B665CB5-CC80-39D3-880B-2BB6D4AB9CAE}"/>
              </a:ext>
            </a:extLst>
          </p:cNvPr>
          <p:cNvSpPr>
            <a:spLocks noGrp="1"/>
          </p:cNvSpPr>
          <p:nvPr>
            <p:ph type="sldNum" sz="quarter" idx="12"/>
          </p:nvPr>
        </p:nvSpPr>
        <p:spPr/>
        <p:txBody>
          <a:bodyPr/>
          <a:lstStyle/>
          <a:p>
            <a:pPr rtl="0"/>
            <a:fld id="{9EC71654-96A5-4280-94F3-931C61A9F92C}" type="slidenum">
              <a:rPr lang="fr-FR" noProof="0" smtClean="0"/>
              <a:pPr rtl="0"/>
              <a:t>21</a:t>
            </a:fld>
            <a:endParaRPr lang="fr-FR" noProof="0" dirty="0"/>
          </a:p>
        </p:txBody>
      </p:sp>
      <p:pic>
        <p:nvPicPr>
          <p:cNvPr id="9" name="Graphique 8">
            <a:extLst>
              <a:ext uri="{FF2B5EF4-FFF2-40B4-BE49-F238E27FC236}">
                <a16:creationId xmlns:a16="http://schemas.microsoft.com/office/drawing/2014/main" id="{15A0169D-9AA4-459C-8DC8-2E3170E1CF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8235" y="1606900"/>
            <a:ext cx="5767246" cy="4409833"/>
          </a:xfrm>
          <a:prstGeom prst="rect">
            <a:avLst/>
          </a:prstGeom>
        </p:spPr>
      </p:pic>
      <p:sp>
        <p:nvSpPr>
          <p:cNvPr id="10" name="ZoneTexte 9">
            <a:extLst>
              <a:ext uri="{FF2B5EF4-FFF2-40B4-BE49-F238E27FC236}">
                <a16:creationId xmlns:a16="http://schemas.microsoft.com/office/drawing/2014/main" id="{DD9EFF66-D3DC-43B1-849A-E840A8C72B9D}"/>
              </a:ext>
            </a:extLst>
          </p:cNvPr>
          <p:cNvSpPr txBox="1"/>
          <p:nvPr/>
        </p:nvSpPr>
        <p:spPr>
          <a:xfrm>
            <a:off x="6245082" y="1863258"/>
            <a:ext cx="5908817" cy="3139321"/>
          </a:xfrm>
          <a:prstGeom prst="rect">
            <a:avLst/>
          </a:prstGeom>
          <a:noFill/>
        </p:spPr>
        <p:txBody>
          <a:bodyPr wrap="square" rtlCol="0">
            <a:spAutoFit/>
          </a:bodyPr>
          <a:lstStyle/>
          <a:p>
            <a:pPr marL="285750" indent="-285750">
              <a:buFont typeface="Wingdings" panose="05000000000000000000" pitchFamily="2" charset="2"/>
              <a:buChar char="Ø"/>
            </a:pPr>
            <a:r>
              <a:rPr lang="fr-FR" dirty="0"/>
              <a:t>Nombre d’arbres</a:t>
            </a:r>
          </a:p>
          <a:p>
            <a:endParaRPr lang="fr-FR" dirty="0"/>
          </a:p>
          <a:p>
            <a:pPr marL="285750" indent="-285750">
              <a:buFont typeface="Wingdings" panose="05000000000000000000" pitchFamily="2" charset="2"/>
              <a:buChar char="Ø"/>
            </a:pPr>
            <a:r>
              <a:rPr lang="fr-FR" dirty="0"/>
              <a:t>Profondeur maximale des arbres</a:t>
            </a:r>
          </a:p>
          <a:p>
            <a:endParaRPr lang="fr-FR" dirty="0"/>
          </a:p>
          <a:p>
            <a:pPr marL="285750" indent="-285750">
              <a:buFont typeface="Wingdings" panose="05000000000000000000" pitchFamily="2" charset="2"/>
              <a:buChar char="Ø"/>
            </a:pPr>
            <a:r>
              <a:rPr lang="fr-FR" dirty="0"/>
              <a:t>Nombre d’échantillon nécessaire pour créer une séparation (nœud)</a:t>
            </a:r>
          </a:p>
          <a:p>
            <a:endParaRPr lang="fr-FR" dirty="0"/>
          </a:p>
          <a:p>
            <a:pPr marL="285750" indent="-285750">
              <a:buFont typeface="Wingdings" panose="05000000000000000000" pitchFamily="2" charset="2"/>
              <a:buChar char="Ø"/>
            </a:pPr>
            <a:r>
              <a:rPr lang="fr-FR" dirty="0"/>
              <a:t>Nombre minimum d’échantillon pour faire une « feuille »</a:t>
            </a:r>
          </a:p>
          <a:p>
            <a:endParaRPr lang="fr-FR" dirty="0"/>
          </a:p>
          <a:p>
            <a:pPr marL="285750" indent="-285750">
              <a:buFont typeface="Wingdings" panose="05000000000000000000" pitchFamily="2" charset="2"/>
              <a:buChar char="Ø"/>
            </a:pPr>
            <a:r>
              <a:rPr lang="fr-FR" dirty="0"/>
              <a:t>Le seuil : Sélection des variables avec une importance supérieure à une certaine valeur</a:t>
            </a:r>
          </a:p>
        </p:txBody>
      </p:sp>
      <p:sp>
        <p:nvSpPr>
          <p:cNvPr id="8" name="Rectangle 7">
            <a:extLst>
              <a:ext uri="{FF2B5EF4-FFF2-40B4-BE49-F238E27FC236}">
                <a16:creationId xmlns:a16="http://schemas.microsoft.com/office/drawing/2014/main" id="{B9F99647-F8BA-4A5E-8288-9F31407F084D}"/>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4. Modélisations</a:t>
            </a:r>
          </a:p>
        </p:txBody>
      </p:sp>
      <p:sp>
        <p:nvSpPr>
          <p:cNvPr id="4" name="Rectangle 3">
            <a:extLst>
              <a:ext uri="{FF2B5EF4-FFF2-40B4-BE49-F238E27FC236}">
                <a16:creationId xmlns:a16="http://schemas.microsoft.com/office/drawing/2014/main" id="{8964544C-AA5C-430E-84A5-5C0BAB5A34DB}"/>
              </a:ext>
            </a:extLst>
          </p:cNvPr>
          <p:cNvSpPr/>
          <p:nvPr/>
        </p:nvSpPr>
        <p:spPr>
          <a:xfrm>
            <a:off x="568405" y="5587529"/>
            <a:ext cx="3124317" cy="276999"/>
          </a:xfrm>
          <a:prstGeom prst="rect">
            <a:avLst/>
          </a:prstGeom>
        </p:spPr>
        <p:txBody>
          <a:bodyPr wrap="none">
            <a:spAutoFit/>
          </a:bodyPr>
          <a:lstStyle/>
          <a:p>
            <a:r>
              <a:rPr lang="fr-FR" sz="1200" dirty="0"/>
              <a:t>* Source : </a:t>
            </a:r>
            <a:r>
              <a:rPr lang="fr-FR" sz="1200" dirty="0" err="1"/>
              <a:t>MétéoSuisse</a:t>
            </a:r>
            <a:r>
              <a:rPr lang="fr-FR" sz="1200" dirty="0"/>
              <a:t>-Blog | 30 octobre 2022</a:t>
            </a:r>
          </a:p>
        </p:txBody>
      </p:sp>
    </p:spTree>
    <p:extLst>
      <p:ext uri="{BB962C8B-B14F-4D97-AF65-F5344CB8AC3E}">
        <p14:creationId xmlns:p14="http://schemas.microsoft.com/office/powerpoint/2010/main" val="12747816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98F61F-C444-0627-802D-520A826E26E4}"/>
              </a:ext>
            </a:extLst>
          </p:cNvPr>
          <p:cNvSpPr/>
          <p:nvPr/>
        </p:nvSpPr>
        <p:spPr>
          <a:xfrm>
            <a:off x="0" y="0"/>
            <a:ext cx="12192000" cy="6858000"/>
          </a:xfrm>
          <a:prstGeom prst="rect">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re 1">
            <a:extLst>
              <a:ext uri="{FF2B5EF4-FFF2-40B4-BE49-F238E27FC236}">
                <a16:creationId xmlns:a16="http://schemas.microsoft.com/office/drawing/2014/main" id="{6C64C2A7-EC84-4D8C-9CA2-F6AE46F51FB6}"/>
              </a:ext>
            </a:extLst>
          </p:cNvPr>
          <p:cNvSpPr>
            <a:spLocks noGrp="1"/>
          </p:cNvSpPr>
          <p:nvPr>
            <p:ph type="title"/>
          </p:nvPr>
        </p:nvSpPr>
        <p:spPr/>
        <p:txBody>
          <a:bodyPr rtlCol="0"/>
          <a:lstStyle/>
          <a:p>
            <a:pPr rtl="0"/>
            <a:r>
              <a:rPr lang="fr-FR" dirty="0">
                <a:latin typeface="Avenir Next Condensed" panose="020B0506020202020204" pitchFamily="34" charset="0"/>
              </a:rPr>
              <a:t>5. Résultats</a:t>
            </a:r>
          </a:p>
        </p:txBody>
      </p:sp>
      <p:sp>
        <p:nvSpPr>
          <p:cNvPr id="3" name="Espace réservé du texte 2">
            <a:extLst>
              <a:ext uri="{FF2B5EF4-FFF2-40B4-BE49-F238E27FC236}">
                <a16:creationId xmlns:a16="http://schemas.microsoft.com/office/drawing/2014/main" id="{56960426-AAA6-4126-93AF-30F7DEE010A4}"/>
              </a:ext>
            </a:extLst>
          </p:cNvPr>
          <p:cNvSpPr>
            <a:spLocks noGrp="1"/>
          </p:cNvSpPr>
          <p:nvPr>
            <p:ph type="body" idx="1"/>
          </p:nvPr>
        </p:nvSpPr>
        <p:spPr/>
        <p:txBody>
          <a:bodyPr rtlCol="0"/>
          <a:lstStyle/>
          <a:p>
            <a:pPr rtl="0"/>
            <a:r>
              <a:rPr lang="fr-FR" dirty="0">
                <a:latin typeface="Avenir Next Condensed" panose="020B0506020202020204" pitchFamily="34" charset="0"/>
              </a:rPr>
              <a:t>Comparaisons des différents modèles</a:t>
            </a:r>
          </a:p>
        </p:txBody>
      </p:sp>
      <p:sp>
        <p:nvSpPr>
          <p:cNvPr id="4" name="Espace réservé du numéro de diapositive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rtlCol="0"/>
          <a:lstStyle/>
          <a:p>
            <a:pPr rtl="0"/>
            <a:fld id="{9EC71654-96A5-4280-94F3-931C61A9F92C}" type="slidenum">
              <a:rPr lang="fr-FR" smtClean="0"/>
              <a:pPr rtl="0"/>
              <a:t>22</a:t>
            </a:fld>
            <a:endParaRPr lang="fr-FR" dirty="0"/>
          </a:p>
        </p:txBody>
      </p:sp>
      <p:pic>
        <p:nvPicPr>
          <p:cNvPr id="11" name="Espace réservé d’image 10" descr="paysage urbain">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614168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Graphique 5">
            <a:extLst>
              <a:ext uri="{FF2B5EF4-FFF2-40B4-BE49-F238E27FC236}">
                <a16:creationId xmlns:a16="http://schemas.microsoft.com/office/drawing/2014/main" id="{B8F0932E-C479-9BC8-AD49-28246D39692F}"/>
              </a:ext>
            </a:extLst>
          </p:cNvPr>
          <p:cNvGraphicFramePr/>
          <p:nvPr>
            <p:extLst>
              <p:ext uri="{D42A27DB-BD31-4B8C-83A1-F6EECF244321}">
                <p14:modId xmlns:p14="http://schemas.microsoft.com/office/powerpoint/2010/main" val="3427881564"/>
              </p:ext>
            </p:extLst>
          </p:nvPr>
        </p:nvGraphicFramePr>
        <p:xfrm>
          <a:off x="8764745" y="937505"/>
          <a:ext cx="3427255" cy="54186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Graphique 14">
            <a:extLst>
              <a:ext uri="{FF2B5EF4-FFF2-40B4-BE49-F238E27FC236}">
                <a16:creationId xmlns:a16="http://schemas.microsoft.com/office/drawing/2014/main" id="{D2436155-7ED1-4BB6-BD44-342767D7295A}"/>
              </a:ext>
            </a:extLst>
          </p:cNvPr>
          <p:cNvGraphicFramePr/>
          <p:nvPr>
            <p:extLst>
              <p:ext uri="{D42A27DB-BD31-4B8C-83A1-F6EECF244321}">
                <p14:modId xmlns:p14="http://schemas.microsoft.com/office/powerpoint/2010/main" val="716733771"/>
              </p:ext>
            </p:extLst>
          </p:nvPr>
        </p:nvGraphicFramePr>
        <p:xfrm>
          <a:off x="319722" y="1150297"/>
          <a:ext cx="8563821" cy="5418667"/>
        </p:xfrm>
        <a:graphic>
          <a:graphicData uri="http://schemas.openxmlformats.org/drawingml/2006/chart">
            <c:chart xmlns:c="http://schemas.openxmlformats.org/drawingml/2006/chart" xmlns:r="http://schemas.openxmlformats.org/officeDocument/2006/relationships" r:id="rId4"/>
          </a:graphicData>
        </a:graphic>
      </p:graphicFrame>
      <p:pic>
        <p:nvPicPr>
          <p:cNvPr id="5" name="Image 4">
            <a:extLst>
              <a:ext uri="{FF2B5EF4-FFF2-40B4-BE49-F238E27FC236}">
                <a16:creationId xmlns:a16="http://schemas.microsoft.com/office/drawing/2014/main" id="{709D1440-A46B-43F7-980B-EC9F901877F1}"/>
              </a:ext>
            </a:extLst>
          </p:cNvPr>
          <p:cNvPicPr>
            <a:picLocks noChangeAspect="1"/>
          </p:cNvPicPr>
          <p:nvPr/>
        </p:nvPicPr>
        <p:blipFill>
          <a:blip r:embed="rId5"/>
          <a:stretch>
            <a:fillRect/>
          </a:stretch>
        </p:blipFill>
        <p:spPr>
          <a:xfrm rot="697468">
            <a:off x="9928937" y="4794497"/>
            <a:ext cx="718888" cy="493009"/>
          </a:xfrm>
          <a:prstGeom prst="rect">
            <a:avLst/>
          </a:prstGeom>
        </p:spPr>
      </p:pic>
      <p:sp>
        <p:nvSpPr>
          <p:cNvPr id="11" name="Titre 1">
            <a:extLst>
              <a:ext uri="{FF2B5EF4-FFF2-40B4-BE49-F238E27FC236}">
                <a16:creationId xmlns:a16="http://schemas.microsoft.com/office/drawing/2014/main" id="{F7677868-9A61-8C3A-0C70-F8875C7FC250}"/>
              </a:ext>
            </a:extLst>
          </p:cNvPr>
          <p:cNvSpPr>
            <a:spLocks noGrp="1"/>
          </p:cNvSpPr>
          <p:nvPr>
            <p:ph type="title"/>
          </p:nvPr>
        </p:nvSpPr>
        <p:spPr>
          <a:xfrm>
            <a:off x="515938" y="274724"/>
            <a:ext cx="9651104" cy="1325563"/>
          </a:xfrm>
        </p:spPr>
        <p:txBody>
          <a:bodyPr rtlCol="0"/>
          <a:lstStyle/>
          <a:p>
            <a:pPr rtl="0"/>
            <a:r>
              <a:rPr lang="fr-FR" dirty="0"/>
              <a:t>Ensemble des modèles - Consommation</a:t>
            </a:r>
          </a:p>
        </p:txBody>
      </p:sp>
      <p:sp>
        <p:nvSpPr>
          <p:cNvPr id="3" name="Espace réservé du numéro de diapositive 2">
            <a:extLst>
              <a:ext uri="{FF2B5EF4-FFF2-40B4-BE49-F238E27FC236}">
                <a16:creationId xmlns:a16="http://schemas.microsoft.com/office/drawing/2014/main" id="{0B665CB5-CC80-39D3-880B-2BB6D4AB9CAE}"/>
              </a:ext>
            </a:extLst>
          </p:cNvPr>
          <p:cNvSpPr>
            <a:spLocks noGrp="1"/>
          </p:cNvSpPr>
          <p:nvPr>
            <p:ph type="sldNum" sz="quarter" idx="12"/>
          </p:nvPr>
        </p:nvSpPr>
        <p:spPr/>
        <p:txBody>
          <a:bodyPr/>
          <a:lstStyle/>
          <a:p>
            <a:pPr rtl="0"/>
            <a:fld id="{9EC71654-96A5-4280-94F3-931C61A9F92C}" type="slidenum">
              <a:rPr lang="fr-FR" noProof="0" smtClean="0"/>
              <a:pPr rtl="0"/>
              <a:t>23</a:t>
            </a:fld>
            <a:endParaRPr lang="fr-FR" noProof="0" dirty="0"/>
          </a:p>
        </p:txBody>
      </p:sp>
      <p:sp>
        <p:nvSpPr>
          <p:cNvPr id="9" name="Rectangle 8">
            <a:extLst>
              <a:ext uri="{FF2B5EF4-FFF2-40B4-BE49-F238E27FC236}">
                <a16:creationId xmlns:a16="http://schemas.microsoft.com/office/drawing/2014/main" id="{76D019D3-8176-4CB0-88A6-D422CE9D0C70}"/>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5. Résultats</a:t>
            </a:r>
          </a:p>
        </p:txBody>
      </p:sp>
    </p:spTree>
    <p:extLst>
      <p:ext uri="{BB962C8B-B14F-4D97-AF65-F5344CB8AC3E}">
        <p14:creationId xmlns:p14="http://schemas.microsoft.com/office/powerpoint/2010/main" val="2960579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Graphique 5">
            <a:extLst>
              <a:ext uri="{FF2B5EF4-FFF2-40B4-BE49-F238E27FC236}">
                <a16:creationId xmlns:a16="http://schemas.microsoft.com/office/drawing/2014/main" id="{B8F0932E-C479-9BC8-AD49-28246D39692F}"/>
              </a:ext>
            </a:extLst>
          </p:cNvPr>
          <p:cNvGraphicFramePr/>
          <p:nvPr>
            <p:extLst>
              <p:ext uri="{D42A27DB-BD31-4B8C-83A1-F6EECF244321}">
                <p14:modId xmlns:p14="http://schemas.microsoft.com/office/powerpoint/2010/main" val="851348671"/>
              </p:ext>
            </p:extLst>
          </p:nvPr>
        </p:nvGraphicFramePr>
        <p:xfrm>
          <a:off x="8649630" y="999592"/>
          <a:ext cx="3427255" cy="54186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Graphique 14">
            <a:extLst>
              <a:ext uri="{FF2B5EF4-FFF2-40B4-BE49-F238E27FC236}">
                <a16:creationId xmlns:a16="http://schemas.microsoft.com/office/drawing/2014/main" id="{D2436155-7ED1-4BB6-BD44-342767D7295A}"/>
              </a:ext>
            </a:extLst>
          </p:cNvPr>
          <p:cNvGraphicFramePr/>
          <p:nvPr>
            <p:extLst>
              <p:ext uri="{D42A27DB-BD31-4B8C-83A1-F6EECF244321}">
                <p14:modId xmlns:p14="http://schemas.microsoft.com/office/powerpoint/2010/main" val="3903196890"/>
              </p:ext>
            </p:extLst>
          </p:nvPr>
        </p:nvGraphicFramePr>
        <p:xfrm>
          <a:off x="319722" y="1150297"/>
          <a:ext cx="8563821" cy="5418667"/>
        </p:xfrm>
        <a:graphic>
          <a:graphicData uri="http://schemas.openxmlformats.org/drawingml/2006/chart">
            <c:chart xmlns:c="http://schemas.openxmlformats.org/drawingml/2006/chart" xmlns:r="http://schemas.openxmlformats.org/officeDocument/2006/relationships" r:id="rId4"/>
          </a:graphicData>
        </a:graphic>
      </p:graphicFrame>
      <p:pic>
        <p:nvPicPr>
          <p:cNvPr id="5" name="Image 4">
            <a:extLst>
              <a:ext uri="{FF2B5EF4-FFF2-40B4-BE49-F238E27FC236}">
                <a16:creationId xmlns:a16="http://schemas.microsoft.com/office/drawing/2014/main" id="{73499BFF-9E7D-4DF7-BED0-ABD51687BA18}"/>
              </a:ext>
            </a:extLst>
          </p:cNvPr>
          <p:cNvPicPr>
            <a:picLocks noChangeAspect="1"/>
          </p:cNvPicPr>
          <p:nvPr/>
        </p:nvPicPr>
        <p:blipFill>
          <a:blip r:embed="rId5"/>
          <a:stretch>
            <a:fillRect/>
          </a:stretch>
        </p:blipFill>
        <p:spPr>
          <a:xfrm rot="1226914">
            <a:off x="9916312" y="4683781"/>
            <a:ext cx="702745" cy="481939"/>
          </a:xfrm>
          <a:prstGeom prst="rect">
            <a:avLst/>
          </a:prstGeom>
        </p:spPr>
      </p:pic>
      <p:sp>
        <p:nvSpPr>
          <p:cNvPr id="11" name="Titre 1">
            <a:extLst>
              <a:ext uri="{FF2B5EF4-FFF2-40B4-BE49-F238E27FC236}">
                <a16:creationId xmlns:a16="http://schemas.microsoft.com/office/drawing/2014/main" id="{F7677868-9A61-8C3A-0C70-F8875C7FC250}"/>
              </a:ext>
            </a:extLst>
          </p:cNvPr>
          <p:cNvSpPr>
            <a:spLocks noGrp="1"/>
          </p:cNvSpPr>
          <p:nvPr>
            <p:ph type="title"/>
          </p:nvPr>
        </p:nvSpPr>
        <p:spPr>
          <a:xfrm>
            <a:off x="515938" y="274724"/>
            <a:ext cx="9651104" cy="1325563"/>
          </a:xfrm>
        </p:spPr>
        <p:txBody>
          <a:bodyPr rtlCol="0"/>
          <a:lstStyle/>
          <a:p>
            <a:pPr rtl="0"/>
            <a:r>
              <a:rPr lang="fr-FR" dirty="0"/>
              <a:t>Ensemble des modèles - Emissions</a:t>
            </a:r>
          </a:p>
        </p:txBody>
      </p:sp>
      <p:sp>
        <p:nvSpPr>
          <p:cNvPr id="3" name="Espace réservé du numéro de diapositive 2">
            <a:extLst>
              <a:ext uri="{FF2B5EF4-FFF2-40B4-BE49-F238E27FC236}">
                <a16:creationId xmlns:a16="http://schemas.microsoft.com/office/drawing/2014/main" id="{0B665CB5-CC80-39D3-880B-2BB6D4AB9CAE}"/>
              </a:ext>
            </a:extLst>
          </p:cNvPr>
          <p:cNvSpPr>
            <a:spLocks noGrp="1"/>
          </p:cNvSpPr>
          <p:nvPr>
            <p:ph type="sldNum" sz="quarter" idx="12"/>
          </p:nvPr>
        </p:nvSpPr>
        <p:spPr/>
        <p:txBody>
          <a:bodyPr/>
          <a:lstStyle/>
          <a:p>
            <a:pPr rtl="0"/>
            <a:fld id="{9EC71654-96A5-4280-94F3-931C61A9F92C}" type="slidenum">
              <a:rPr lang="fr-FR" noProof="0" smtClean="0"/>
              <a:pPr rtl="0"/>
              <a:t>24</a:t>
            </a:fld>
            <a:endParaRPr lang="fr-FR" noProof="0" dirty="0"/>
          </a:p>
        </p:txBody>
      </p:sp>
      <p:sp>
        <p:nvSpPr>
          <p:cNvPr id="9" name="Rectangle 8">
            <a:extLst>
              <a:ext uri="{FF2B5EF4-FFF2-40B4-BE49-F238E27FC236}">
                <a16:creationId xmlns:a16="http://schemas.microsoft.com/office/drawing/2014/main" id="{C02D43D3-C002-4CE7-A4AF-FD87277EB453}"/>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5. Résultats</a:t>
            </a:r>
          </a:p>
        </p:txBody>
      </p:sp>
    </p:spTree>
    <p:extLst>
      <p:ext uri="{BB962C8B-B14F-4D97-AF65-F5344CB8AC3E}">
        <p14:creationId xmlns:p14="http://schemas.microsoft.com/office/powerpoint/2010/main" val="830767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
            <a:extLst>
              <a:ext uri="{FF2B5EF4-FFF2-40B4-BE49-F238E27FC236}">
                <a16:creationId xmlns:a16="http://schemas.microsoft.com/office/drawing/2014/main" id="{F7677868-9A61-8C3A-0C70-F8875C7FC250}"/>
              </a:ext>
            </a:extLst>
          </p:cNvPr>
          <p:cNvSpPr>
            <a:spLocks noGrp="1"/>
          </p:cNvSpPr>
          <p:nvPr>
            <p:ph type="title"/>
          </p:nvPr>
        </p:nvSpPr>
        <p:spPr>
          <a:xfrm>
            <a:off x="515937" y="442445"/>
            <a:ext cx="11217353" cy="1325563"/>
          </a:xfrm>
        </p:spPr>
        <p:txBody>
          <a:bodyPr rtlCol="0"/>
          <a:lstStyle/>
          <a:p>
            <a:pPr rtl="0"/>
            <a:r>
              <a:rPr lang="fr-FR" dirty="0"/>
              <a:t>Forêt aléatoire – hyperparamètres</a:t>
            </a:r>
          </a:p>
        </p:txBody>
      </p:sp>
      <p:sp>
        <p:nvSpPr>
          <p:cNvPr id="3" name="Espace réservé du numéro de diapositive 2">
            <a:extLst>
              <a:ext uri="{FF2B5EF4-FFF2-40B4-BE49-F238E27FC236}">
                <a16:creationId xmlns:a16="http://schemas.microsoft.com/office/drawing/2014/main" id="{0B665CB5-CC80-39D3-880B-2BB6D4AB9CAE}"/>
              </a:ext>
            </a:extLst>
          </p:cNvPr>
          <p:cNvSpPr>
            <a:spLocks noGrp="1"/>
          </p:cNvSpPr>
          <p:nvPr>
            <p:ph type="sldNum" sz="quarter" idx="12"/>
          </p:nvPr>
        </p:nvSpPr>
        <p:spPr/>
        <p:txBody>
          <a:bodyPr/>
          <a:lstStyle/>
          <a:p>
            <a:pPr rtl="0"/>
            <a:fld id="{9EC71654-96A5-4280-94F3-931C61A9F92C}" type="slidenum">
              <a:rPr lang="fr-FR" noProof="0" smtClean="0"/>
              <a:pPr rtl="0"/>
              <a:t>25</a:t>
            </a:fld>
            <a:endParaRPr lang="fr-FR" noProof="0" dirty="0"/>
          </a:p>
        </p:txBody>
      </p:sp>
      <p:sp>
        <p:nvSpPr>
          <p:cNvPr id="10" name="ZoneTexte 9">
            <a:extLst>
              <a:ext uri="{FF2B5EF4-FFF2-40B4-BE49-F238E27FC236}">
                <a16:creationId xmlns:a16="http://schemas.microsoft.com/office/drawing/2014/main" id="{DD9EFF66-D3DC-43B1-849A-E840A8C72B9D}"/>
              </a:ext>
            </a:extLst>
          </p:cNvPr>
          <p:cNvSpPr txBox="1"/>
          <p:nvPr/>
        </p:nvSpPr>
        <p:spPr>
          <a:xfrm>
            <a:off x="35181" y="2193835"/>
            <a:ext cx="5688404" cy="3416320"/>
          </a:xfrm>
          <a:prstGeom prst="rect">
            <a:avLst/>
          </a:prstGeom>
          <a:noFill/>
        </p:spPr>
        <p:txBody>
          <a:bodyPr wrap="square" rtlCol="0">
            <a:spAutoFit/>
          </a:bodyPr>
          <a:lstStyle/>
          <a:p>
            <a:pPr marL="285750" indent="-285750">
              <a:buFont typeface="Wingdings" panose="05000000000000000000" pitchFamily="2" charset="2"/>
              <a:buChar char="Ø"/>
            </a:pPr>
            <a:r>
              <a:rPr lang="fr-FR" dirty="0"/>
              <a:t>Nombre d’arbres - </a:t>
            </a:r>
            <a:r>
              <a:rPr lang="fr-FR" dirty="0">
                <a:solidFill>
                  <a:srgbClr val="175991"/>
                </a:solidFill>
              </a:rPr>
              <a:t>500</a:t>
            </a:r>
          </a:p>
          <a:p>
            <a:endParaRPr lang="fr-FR" dirty="0"/>
          </a:p>
          <a:p>
            <a:pPr marL="285750" indent="-285750">
              <a:buFont typeface="Wingdings" panose="05000000000000000000" pitchFamily="2" charset="2"/>
              <a:buChar char="Ø"/>
            </a:pPr>
            <a:r>
              <a:rPr lang="fr-FR" dirty="0"/>
              <a:t>Profondeur maximale des arbres - </a:t>
            </a:r>
            <a:r>
              <a:rPr lang="fr-FR" dirty="0">
                <a:solidFill>
                  <a:srgbClr val="175991"/>
                </a:solidFill>
              </a:rPr>
              <a:t>Aucune</a:t>
            </a:r>
          </a:p>
          <a:p>
            <a:endParaRPr lang="fr-FR" dirty="0"/>
          </a:p>
          <a:p>
            <a:pPr marL="285750" indent="-285750">
              <a:buFont typeface="Wingdings" panose="05000000000000000000" pitchFamily="2" charset="2"/>
              <a:buChar char="Ø"/>
            </a:pPr>
            <a:r>
              <a:rPr lang="fr-FR" dirty="0"/>
              <a:t>Nombre d’échantillon nécessaire pour créer une séparation (nœud) - </a:t>
            </a:r>
            <a:r>
              <a:rPr lang="fr-FR" dirty="0">
                <a:solidFill>
                  <a:srgbClr val="175991"/>
                </a:solidFill>
              </a:rPr>
              <a:t>2</a:t>
            </a:r>
          </a:p>
          <a:p>
            <a:endParaRPr lang="fr-FR" dirty="0"/>
          </a:p>
          <a:p>
            <a:pPr marL="285750" indent="-285750">
              <a:buFont typeface="Wingdings" panose="05000000000000000000" pitchFamily="2" charset="2"/>
              <a:buChar char="Ø"/>
            </a:pPr>
            <a:r>
              <a:rPr lang="fr-FR" dirty="0"/>
              <a:t>Nombre minimum d’échantillon pour faire une « feuille » - </a:t>
            </a:r>
            <a:r>
              <a:rPr lang="fr-FR" dirty="0">
                <a:solidFill>
                  <a:srgbClr val="175991"/>
                </a:solidFill>
              </a:rPr>
              <a:t>1</a:t>
            </a:r>
          </a:p>
          <a:p>
            <a:endParaRPr lang="fr-FR" dirty="0"/>
          </a:p>
          <a:p>
            <a:pPr marL="285750" indent="-285750">
              <a:buFont typeface="Wingdings" panose="05000000000000000000" pitchFamily="2" charset="2"/>
              <a:buChar char="Ø"/>
            </a:pPr>
            <a:r>
              <a:rPr lang="fr-FR" dirty="0"/>
              <a:t>Le seuil : Sélection des variables avec une importance supérieure à une certaine valeur – </a:t>
            </a:r>
            <a:r>
              <a:rPr lang="fr-FR" dirty="0">
                <a:solidFill>
                  <a:srgbClr val="175991"/>
                </a:solidFill>
              </a:rPr>
              <a:t>Seuil à 0,05</a:t>
            </a:r>
          </a:p>
        </p:txBody>
      </p:sp>
      <p:pic>
        <p:nvPicPr>
          <p:cNvPr id="4" name="Image 3">
            <a:extLst>
              <a:ext uri="{FF2B5EF4-FFF2-40B4-BE49-F238E27FC236}">
                <a16:creationId xmlns:a16="http://schemas.microsoft.com/office/drawing/2014/main" id="{F7F3DF14-FE6F-4232-B0B0-79E089955C10}"/>
              </a:ext>
            </a:extLst>
          </p:cNvPr>
          <p:cNvPicPr>
            <a:picLocks noChangeAspect="1"/>
          </p:cNvPicPr>
          <p:nvPr/>
        </p:nvPicPr>
        <p:blipFill>
          <a:blip r:embed="rId3"/>
          <a:stretch>
            <a:fillRect/>
          </a:stretch>
        </p:blipFill>
        <p:spPr>
          <a:xfrm>
            <a:off x="5633585" y="1720840"/>
            <a:ext cx="6232978" cy="4241790"/>
          </a:xfrm>
          <a:prstGeom prst="rect">
            <a:avLst/>
          </a:prstGeom>
        </p:spPr>
      </p:pic>
      <p:sp>
        <p:nvSpPr>
          <p:cNvPr id="8" name="Rectangle 7">
            <a:extLst>
              <a:ext uri="{FF2B5EF4-FFF2-40B4-BE49-F238E27FC236}">
                <a16:creationId xmlns:a16="http://schemas.microsoft.com/office/drawing/2014/main" id="{A457C413-74B3-46A8-AF1C-DBDF45FFFDAC}"/>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5. Résultats</a:t>
            </a:r>
          </a:p>
        </p:txBody>
      </p:sp>
    </p:spTree>
    <p:extLst>
      <p:ext uri="{BB962C8B-B14F-4D97-AF65-F5344CB8AC3E}">
        <p14:creationId xmlns:p14="http://schemas.microsoft.com/office/powerpoint/2010/main" val="2514158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
            <a:extLst>
              <a:ext uri="{FF2B5EF4-FFF2-40B4-BE49-F238E27FC236}">
                <a16:creationId xmlns:a16="http://schemas.microsoft.com/office/drawing/2014/main" id="{F7677868-9A61-8C3A-0C70-F8875C7FC250}"/>
              </a:ext>
            </a:extLst>
          </p:cNvPr>
          <p:cNvSpPr>
            <a:spLocks noGrp="1"/>
          </p:cNvSpPr>
          <p:nvPr>
            <p:ph type="title"/>
          </p:nvPr>
        </p:nvSpPr>
        <p:spPr>
          <a:xfrm>
            <a:off x="515938" y="274724"/>
            <a:ext cx="9651104" cy="1325563"/>
          </a:xfrm>
        </p:spPr>
        <p:txBody>
          <a:bodyPr rtlCol="0"/>
          <a:lstStyle/>
          <a:p>
            <a:pPr rtl="0"/>
            <a:r>
              <a:rPr lang="fr-FR" dirty="0"/>
              <a:t>Energy star score - consommation</a:t>
            </a:r>
          </a:p>
        </p:txBody>
      </p:sp>
      <p:sp>
        <p:nvSpPr>
          <p:cNvPr id="3" name="Espace réservé du numéro de diapositive 2">
            <a:extLst>
              <a:ext uri="{FF2B5EF4-FFF2-40B4-BE49-F238E27FC236}">
                <a16:creationId xmlns:a16="http://schemas.microsoft.com/office/drawing/2014/main" id="{0B665CB5-CC80-39D3-880B-2BB6D4AB9CAE}"/>
              </a:ext>
            </a:extLst>
          </p:cNvPr>
          <p:cNvSpPr>
            <a:spLocks noGrp="1"/>
          </p:cNvSpPr>
          <p:nvPr>
            <p:ph type="sldNum" sz="quarter" idx="12"/>
          </p:nvPr>
        </p:nvSpPr>
        <p:spPr/>
        <p:txBody>
          <a:bodyPr/>
          <a:lstStyle/>
          <a:p>
            <a:pPr rtl="0"/>
            <a:fld id="{9EC71654-96A5-4280-94F3-931C61A9F92C}" type="slidenum">
              <a:rPr lang="fr-FR" noProof="0" smtClean="0"/>
              <a:pPr rtl="0"/>
              <a:t>26</a:t>
            </a:fld>
            <a:endParaRPr lang="fr-FR" noProof="0" dirty="0"/>
          </a:p>
        </p:txBody>
      </p:sp>
      <p:graphicFrame>
        <p:nvGraphicFramePr>
          <p:cNvPr id="15" name="Graphique 14">
            <a:extLst>
              <a:ext uri="{FF2B5EF4-FFF2-40B4-BE49-F238E27FC236}">
                <a16:creationId xmlns:a16="http://schemas.microsoft.com/office/drawing/2014/main" id="{D2436155-7ED1-4BB6-BD44-342767D7295A}"/>
              </a:ext>
            </a:extLst>
          </p:cNvPr>
          <p:cNvGraphicFramePr/>
          <p:nvPr>
            <p:extLst>
              <p:ext uri="{D42A27DB-BD31-4B8C-83A1-F6EECF244321}">
                <p14:modId xmlns:p14="http://schemas.microsoft.com/office/powerpoint/2010/main" val="2513392443"/>
              </p:ext>
            </p:extLst>
          </p:nvPr>
        </p:nvGraphicFramePr>
        <p:xfrm>
          <a:off x="319722" y="1200150"/>
          <a:ext cx="8128183" cy="514021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Graphique 5">
            <a:extLst>
              <a:ext uri="{FF2B5EF4-FFF2-40B4-BE49-F238E27FC236}">
                <a16:creationId xmlns:a16="http://schemas.microsoft.com/office/drawing/2014/main" id="{B8F0932E-C479-9BC8-AD49-28246D39692F}"/>
              </a:ext>
            </a:extLst>
          </p:cNvPr>
          <p:cNvGraphicFramePr/>
          <p:nvPr>
            <p:extLst>
              <p:ext uri="{D42A27DB-BD31-4B8C-83A1-F6EECF244321}">
                <p14:modId xmlns:p14="http://schemas.microsoft.com/office/powerpoint/2010/main" val="378401332"/>
              </p:ext>
            </p:extLst>
          </p:nvPr>
        </p:nvGraphicFramePr>
        <p:xfrm>
          <a:off x="8728364" y="1150297"/>
          <a:ext cx="3427255"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8" name="Rectangle 7">
            <a:extLst>
              <a:ext uri="{FF2B5EF4-FFF2-40B4-BE49-F238E27FC236}">
                <a16:creationId xmlns:a16="http://schemas.microsoft.com/office/drawing/2014/main" id="{3EB23D09-408C-4518-A4A9-883CDD5D348C}"/>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5. Résultats</a:t>
            </a:r>
          </a:p>
        </p:txBody>
      </p:sp>
    </p:spTree>
    <p:extLst>
      <p:ext uri="{BB962C8B-B14F-4D97-AF65-F5344CB8AC3E}">
        <p14:creationId xmlns:p14="http://schemas.microsoft.com/office/powerpoint/2010/main" val="27490472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
            <a:extLst>
              <a:ext uri="{FF2B5EF4-FFF2-40B4-BE49-F238E27FC236}">
                <a16:creationId xmlns:a16="http://schemas.microsoft.com/office/drawing/2014/main" id="{F7677868-9A61-8C3A-0C70-F8875C7FC250}"/>
              </a:ext>
            </a:extLst>
          </p:cNvPr>
          <p:cNvSpPr>
            <a:spLocks noGrp="1"/>
          </p:cNvSpPr>
          <p:nvPr>
            <p:ph type="title"/>
          </p:nvPr>
        </p:nvSpPr>
        <p:spPr>
          <a:xfrm>
            <a:off x="515938" y="274724"/>
            <a:ext cx="9651104" cy="1325563"/>
          </a:xfrm>
        </p:spPr>
        <p:txBody>
          <a:bodyPr rtlCol="0"/>
          <a:lstStyle/>
          <a:p>
            <a:pPr rtl="0"/>
            <a:r>
              <a:rPr lang="fr-FR" dirty="0"/>
              <a:t>Energy star score - émissions</a:t>
            </a:r>
          </a:p>
        </p:txBody>
      </p:sp>
      <p:sp>
        <p:nvSpPr>
          <p:cNvPr id="3" name="Espace réservé du numéro de diapositive 2">
            <a:extLst>
              <a:ext uri="{FF2B5EF4-FFF2-40B4-BE49-F238E27FC236}">
                <a16:creationId xmlns:a16="http://schemas.microsoft.com/office/drawing/2014/main" id="{0B665CB5-CC80-39D3-880B-2BB6D4AB9CAE}"/>
              </a:ext>
            </a:extLst>
          </p:cNvPr>
          <p:cNvSpPr>
            <a:spLocks noGrp="1"/>
          </p:cNvSpPr>
          <p:nvPr>
            <p:ph type="sldNum" sz="quarter" idx="12"/>
          </p:nvPr>
        </p:nvSpPr>
        <p:spPr/>
        <p:txBody>
          <a:bodyPr/>
          <a:lstStyle/>
          <a:p>
            <a:pPr rtl="0"/>
            <a:fld id="{9EC71654-96A5-4280-94F3-931C61A9F92C}" type="slidenum">
              <a:rPr lang="fr-FR" noProof="0" smtClean="0"/>
              <a:pPr rtl="0"/>
              <a:t>27</a:t>
            </a:fld>
            <a:endParaRPr lang="fr-FR" noProof="0" dirty="0"/>
          </a:p>
        </p:txBody>
      </p:sp>
      <p:graphicFrame>
        <p:nvGraphicFramePr>
          <p:cNvPr id="15" name="Graphique 14">
            <a:extLst>
              <a:ext uri="{FF2B5EF4-FFF2-40B4-BE49-F238E27FC236}">
                <a16:creationId xmlns:a16="http://schemas.microsoft.com/office/drawing/2014/main" id="{D2436155-7ED1-4BB6-BD44-342767D7295A}"/>
              </a:ext>
            </a:extLst>
          </p:cNvPr>
          <p:cNvGraphicFramePr/>
          <p:nvPr>
            <p:extLst>
              <p:ext uri="{D42A27DB-BD31-4B8C-83A1-F6EECF244321}">
                <p14:modId xmlns:p14="http://schemas.microsoft.com/office/powerpoint/2010/main" val="2750499723"/>
              </p:ext>
            </p:extLst>
          </p:nvPr>
        </p:nvGraphicFramePr>
        <p:xfrm>
          <a:off x="319722" y="1200150"/>
          <a:ext cx="8128183" cy="514021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Graphique 9">
            <a:extLst>
              <a:ext uri="{FF2B5EF4-FFF2-40B4-BE49-F238E27FC236}">
                <a16:creationId xmlns:a16="http://schemas.microsoft.com/office/drawing/2014/main" id="{5F8A5E21-D24B-45FB-A2C9-B297B8B3C68A}"/>
              </a:ext>
            </a:extLst>
          </p:cNvPr>
          <p:cNvGraphicFramePr/>
          <p:nvPr>
            <p:extLst>
              <p:ext uri="{D42A27DB-BD31-4B8C-83A1-F6EECF244321}">
                <p14:modId xmlns:p14="http://schemas.microsoft.com/office/powerpoint/2010/main" val="76543012"/>
              </p:ext>
            </p:extLst>
          </p:nvPr>
        </p:nvGraphicFramePr>
        <p:xfrm>
          <a:off x="8347364" y="937505"/>
          <a:ext cx="3427255"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8" name="Rectangle 7">
            <a:extLst>
              <a:ext uri="{FF2B5EF4-FFF2-40B4-BE49-F238E27FC236}">
                <a16:creationId xmlns:a16="http://schemas.microsoft.com/office/drawing/2014/main" id="{85D889F5-8DCE-41E3-B7CB-E6317749A970}"/>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5. Résultats</a:t>
            </a:r>
          </a:p>
        </p:txBody>
      </p:sp>
    </p:spTree>
    <p:extLst>
      <p:ext uri="{BB962C8B-B14F-4D97-AF65-F5344CB8AC3E}">
        <p14:creationId xmlns:p14="http://schemas.microsoft.com/office/powerpoint/2010/main" val="12708620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BB985D-7833-4E74-AA1C-E9A4BC3CC6D1}"/>
              </a:ext>
            </a:extLst>
          </p:cNvPr>
          <p:cNvSpPr>
            <a:spLocks noGrp="1"/>
          </p:cNvSpPr>
          <p:nvPr>
            <p:ph type="title"/>
          </p:nvPr>
        </p:nvSpPr>
        <p:spPr/>
        <p:txBody>
          <a:bodyPr rtlCol="0"/>
          <a:lstStyle/>
          <a:p>
            <a:pPr rtl="0"/>
            <a:r>
              <a:rPr lang="fr-FR" dirty="0"/>
              <a:t>Energy Star Score</a:t>
            </a:r>
          </a:p>
        </p:txBody>
      </p:sp>
      <p:sp>
        <p:nvSpPr>
          <p:cNvPr id="3" name="Espace réservé du contenu 2">
            <a:extLst>
              <a:ext uri="{FF2B5EF4-FFF2-40B4-BE49-F238E27FC236}">
                <a16:creationId xmlns:a16="http://schemas.microsoft.com/office/drawing/2014/main" id="{09548D1D-2547-44FC-BACD-2BCD769E2662}"/>
              </a:ext>
            </a:extLst>
          </p:cNvPr>
          <p:cNvSpPr>
            <a:spLocks noGrp="1"/>
          </p:cNvSpPr>
          <p:nvPr>
            <p:ph idx="1"/>
          </p:nvPr>
        </p:nvSpPr>
        <p:spPr>
          <a:xfrm>
            <a:off x="219126" y="3387999"/>
            <a:ext cx="3445566" cy="2504663"/>
          </a:xfrm>
        </p:spPr>
        <p:txBody>
          <a:bodyPr rtlCol="0">
            <a:normAutofit/>
          </a:bodyPr>
          <a:lstStyle/>
          <a:p>
            <a:pPr marL="285750" indent="-285750" rtl="0">
              <a:buFont typeface="Wingdings" panose="05000000000000000000" pitchFamily="2" charset="2"/>
              <a:buChar char="Ø"/>
            </a:pPr>
            <a:r>
              <a:rPr lang="fr-FR" sz="1400" dirty="0"/>
              <a:t>Ajout de l'Energie Star Score aux variables d’entrée</a:t>
            </a:r>
          </a:p>
          <a:p>
            <a:pPr rtl="0"/>
            <a:endParaRPr lang="fr-FR" sz="1400" dirty="0"/>
          </a:p>
          <a:p>
            <a:pPr rtl="0"/>
            <a:r>
              <a:rPr lang="fr-FR" sz="1400" b="1" dirty="0"/>
              <a:t>Dégrade la qualité des prédictions</a:t>
            </a:r>
          </a:p>
        </p:txBody>
      </p:sp>
      <p:sp>
        <p:nvSpPr>
          <p:cNvPr id="4" name="Espace réservé du numéro de diapositive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rtlCol="0"/>
          <a:lstStyle/>
          <a:p>
            <a:pPr rtl="0"/>
            <a:fld id="{9EC71654-96A5-4280-94F3-931C61A9F92C}" type="slidenum">
              <a:rPr lang="fr-FR" smtClean="0"/>
              <a:pPr rtl="0"/>
              <a:t>28</a:t>
            </a:fld>
            <a:endParaRPr lang="fr-FR" dirty="0"/>
          </a:p>
        </p:txBody>
      </p:sp>
      <p:pic>
        <p:nvPicPr>
          <p:cNvPr id="22" name="Espace réservé d’image 21" descr="zone centre-ville au crépuscule">
            <a:extLst>
              <a:ext uri="{FF2B5EF4-FFF2-40B4-BE49-F238E27FC236}">
                <a16:creationId xmlns:a16="http://schemas.microsoft.com/office/drawing/2014/main" id="{900B31E0-725B-4414-BD86-F34DA104673A}"/>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6" name="Espace réservé du contenu 5">
            <a:extLst>
              <a:ext uri="{FF2B5EF4-FFF2-40B4-BE49-F238E27FC236}">
                <a16:creationId xmlns:a16="http://schemas.microsoft.com/office/drawing/2014/main" id="{5CD639B0-7991-4B2B-9E50-32064EB91255}"/>
              </a:ext>
            </a:extLst>
          </p:cNvPr>
          <p:cNvSpPr>
            <a:spLocks noGrp="1"/>
          </p:cNvSpPr>
          <p:nvPr>
            <p:ph idx="14"/>
          </p:nvPr>
        </p:nvSpPr>
        <p:spPr>
          <a:xfrm>
            <a:off x="8527490" y="3424515"/>
            <a:ext cx="3445200" cy="2504663"/>
          </a:xfrm>
        </p:spPr>
        <p:txBody>
          <a:bodyPr rtlCol="0">
            <a:normAutofit/>
          </a:bodyPr>
          <a:lstStyle/>
          <a:p>
            <a:pPr marL="285750" indent="-285750">
              <a:buFont typeface="Wingdings" panose="05000000000000000000" pitchFamily="2" charset="2"/>
              <a:buChar char="Ø"/>
            </a:pPr>
            <a:r>
              <a:rPr lang="fr-FR" sz="1400" dirty="0"/>
              <a:t>Ajout de l'Energie Star Score aux variables d’entrée</a:t>
            </a:r>
          </a:p>
          <a:p>
            <a:pPr rtl="0"/>
            <a:endParaRPr lang="fr-FR" sz="1400" dirty="0"/>
          </a:p>
          <a:p>
            <a:pPr rtl="0"/>
            <a:r>
              <a:rPr lang="fr-FR" sz="1400" b="1" dirty="0"/>
              <a:t>Ne change rien</a:t>
            </a:r>
          </a:p>
        </p:txBody>
      </p:sp>
      <p:sp>
        <p:nvSpPr>
          <p:cNvPr id="7" name="Espace réservé du contenu 6">
            <a:extLst>
              <a:ext uri="{FF2B5EF4-FFF2-40B4-BE49-F238E27FC236}">
                <a16:creationId xmlns:a16="http://schemas.microsoft.com/office/drawing/2014/main" id="{2E37A9B0-8DFC-4474-9F0A-612E661EF4EC}"/>
              </a:ext>
            </a:extLst>
          </p:cNvPr>
          <p:cNvSpPr>
            <a:spLocks noGrp="1"/>
          </p:cNvSpPr>
          <p:nvPr>
            <p:ph idx="15"/>
          </p:nvPr>
        </p:nvSpPr>
        <p:spPr/>
        <p:txBody>
          <a:bodyPr rtlCol="0"/>
          <a:lstStyle/>
          <a:p>
            <a:pPr rtl="0"/>
            <a:r>
              <a:rPr lang="fr-FR" dirty="0"/>
              <a:t>Consommation</a:t>
            </a:r>
          </a:p>
        </p:txBody>
      </p:sp>
      <p:sp>
        <p:nvSpPr>
          <p:cNvPr id="8" name="Espace réservé du contenu 7">
            <a:extLst>
              <a:ext uri="{FF2B5EF4-FFF2-40B4-BE49-F238E27FC236}">
                <a16:creationId xmlns:a16="http://schemas.microsoft.com/office/drawing/2014/main" id="{D78F2DCC-A50E-40A1-81F9-70371D4AA42F}"/>
              </a:ext>
            </a:extLst>
          </p:cNvPr>
          <p:cNvSpPr>
            <a:spLocks noGrp="1"/>
          </p:cNvSpPr>
          <p:nvPr>
            <p:ph idx="16"/>
          </p:nvPr>
        </p:nvSpPr>
        <p:spPr/>
        <p:txBody>
          <a:bodyPr rtlCol="0"/>
          <a:lstStyle/>
          <a:p>
            <a:pPr rtl="0"/>
            <a:r>
              <a:rPr lang="fr-FR" dirty="0"/>
              <a:t>Emissions</a:t>
            </a:r>
          </a:p>
        </p:txBody>
      </p:sp>
      <p:pic>
        <p:nvPicPr>
          <p:cNvPr id="85" name="Espace réservé d’image 84" descr="Engrenage unique">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a:fillRect/>
          </a:stretch>
        </p:blipFill>
        <p:spPr/>
      </p:pic>
      <p:pic>
        <p:nvPicPr>
          <p:cNvPr id="83" name="Espace réservé d’image 82" descr="Graphique à barres">
            <a:extLst>
              <a:ext uri="{FF2B5EF4-FFF2-40B4-BE49-F238E27FC236}">
                <a16:creationId xmlns:a16="http://schemas.microsoft.com/office/drawing/2014/main" id="{C881BE4E-5D69-E447-A036-5172F6570748}"/>
              </a:ext>
            </a:extLst>
          </p:cNvPr>
          <p:cNvPicPr>
            <a:picLocks noGrp="1" noChangeAspect="1"/>
          </p:cNvPicPr>
          <p:nvPr>
            <p:ph type="pic" sz="quarter" idx="17"/>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a:fillRect/>
          </a:stretch>
        </p:blipFill>
        <p:spPr/>
      </p:pic>
      <p:sp>
        <p:nvSpPr>
          <p:cNvPr id="12" name="Rectangle 11">
            <a:extLst>
              <a:ext uri="{FF2B5EF4-FFF2-40B4-BE49-F238E27FC236}">
                <a16:creationId xmlns:a16="http://schemas.microsoft.com/office/drawing/2014/main" id="{9D7CDC55-8E60-4785-A056-9CB106A8C49D}"/>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5. Résultats</a:t>
            </a:r>
          </a:p>
        </p:txBody>
      </p:sp>
    </p:spTree>
    <p:extLst>
      <p:ext uri="{BB962C8B-B14F-4D97-AF65-F5344CB8AC3E}">
        <p14:creationId xmlns:p14="http://schemas.microsoft.com/office/powerpoint/2010/main" val="42068847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98F61F-C444-0627-802D-520A826E26E4}"/>
              </a:ext>
            </a:extLst>
          </p:cNvPr>
          <p:cNvSpPr/>
          <p:nvPr/>
        </p:nvSpPr>
        <p:spPr>
          <a:xfrm>
            <a:off x="0" y="0"/>
            <a:ext cx="12192000" cy="6858000"/>
          </a:xfrm>
          <a:prstGeom prst="rect">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re 1">
            <a:extLst>
              <a:ext uri="{FF2B5EF4-FFF2-40B4-BE49-F238E27FC236}">
                <a16:creationId xmlns:a16="http://schemas.microsoft.com/office/drawing/2014/main" id="{6C64C2A7-EC84-4D8C-9CA2-F6AE46F51FB6}"/>
              </a:ext>
            </a:extLst>
          </p:cNvPr>
          <p:cNvSpPr>
            <a:spLocks noGrp="1"/>
          </p:cNvSpPr>
          <p:nvPr>
            <p:ph type="title"/>
          </p:nvPr>
        </p:nvSpPr>
        <p:spPr/>
        <p:txBody>
          <a:bodyPr rtlCol="0"/>
          <a:lstStyle/>
          <a:p>
            <a:pPr rtl="0"/>
            <a:r>
              <a:rPr lang="fr-FR" dirty="0">
                <a:latin typeface="Avenir Next Condensed" panose="020B0506020202020204" pitchFamily="34" charset="0"/>
              </a:rPr>
              <a:t>6. Conclusion</a:t>
            </a:r>
          </a:p>
        </p:txBody>
      </p:sp>
      <p:sp>
        <p:nvSpPr>
          <p:cNvPr id="4" name="Espace réservé du numéro de diapositive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rtlCol="0"/>
          <a:lstStyle/>
          <a:p>
            <a:pPr rtl="0"/>
            <a:fld id="{9EC71654-96A5-4280-94F3-931C61A9F92C}" type="slidenum">
              <a:rPr lang="fr-FR" smtClean="0"/>
              <a:pPr rtl="0"/>
              <a:t>29</a:t>
            </a:fld>
            <a:endParaRPr lang="fr-FR" dirty="0"/>
          </a:p>
        </p:txBody>
      </p:sp>
      <p:pic>
        <p:nvPicPr>
          <p:cNvPr id="11" name="Espace réservé d’image 10" descr="paysage urbain">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9243764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135B346-A317-504D-FEF6-817680B38602}"/>
              </a:ext>
            </a:extLst>
          </p:cNvPr>
          <p:cNvSpPr/>
          <p:nvPr/>
        </p:nvSpPr>
        <p:spPr>
          <a:xfrm>
            <a:off x="0" y="0"/>
            <a:ext cx="12192000" cy="6858000"/>
          </a:xfrm>
          <a:prstGeom prst="rect">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6C64C2A7-EC84-4D8C-9CA2-F6AE46F51FB6}"/>
              </a:ext>
            </a:extLst>
          </p:cNvPr>
          <p:cNvSpPr>
            <a:spLocks noGrp="1"/>
          </p:cNvSpPr>
          <p:nvPr>
            <p:ph type="title"/>
          </p:nvPr>
        </p:nvSpPr>
        <p:spPr/>
        <p:txBody>
          <a:bodyPr rtlCol="0"/>
          <a:lstStyle/>
          <a:p>
            <a:pPr rtl="0"/>
            <a:r>
              <a:rPr lang="en-US" noProof="0" dirty="0">
                <a:latin typeface="Avenir Next Condensed" panose="020B0506020202020204" pitchFamily="34" charset="0"/>
              </a:rPr>
              <a:t>1. Problem statement</a:t>
            </a:r>
          </a:p>
        </p:txBody>
      </p:sp>
      <p:sp>
        <p:nvSpPr>
          <p:cNvPr id="3" name="Espace réservé du texte 2">
            <a:extLst>
              <a:ext uri="{FF2B5EF4-FFF2-40B4-BE49-F238E27FC236}">
                <a16:creationId xmlns:a16="http://schemas.microsoft.com/office/drawing/2014/main" id="{56960426-AAA6-4126-93AF-30F7DEE010A4}"/>
              </a:ext>
            </a:extLst>
          </p:cNvPr>
          <p:cNvSpPr>
            <a:spLocks noGrp="1"/>
          </p:cNvSpPr>
          <p:nvPr>
            <p:ph type="body" idx="1"/>
          </p:nvPr>
        </p:nvSpPr>
        <p:spPr/>
        <p:txBody>
          <a:bodyPr rtlCol="0"/>
          <a:lstStyle/>
          <a:p>
            <a:pPr rtl="0"/>
            <a:r>
              <a:rPr lang="en-US" noProof="0" dirty="0"/>
              <a:t>Carbon-Neutral City in Terms of GHG Emissions</a:t>
            </a:r>
            <a:endParaRPr lang="en-US" noProof="0" dirty="0">
              <a:latin typeface="Avenir Next Condensed" panose="020B0506020202020204" pitchFamily="34" charset="0"/>
            </a:endParaRPr>
          </a:p>
        </p:txBody>
      </p:sp>
      <p:sp>
        <p:nvSpPr>
          <p:cNvPr id="4" name="Espace réservé du numéro de diapositive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rtlCol="0"/>
          <a:lstStyle/>
          <a:p>
            <a:pPr rtl="0"/>
            <a:fld id="{9EC71654-96A5-4280-94F3-931C61A9F92C}" type="slidenum">
              <a:rPr lang="fr-FR" smtClean="0"/>
              <a:pPr rtl="0"/>
              <a:t>3</a:t>
            </a:fld>
            <a:endParaRPr lang="fr-FR" dirty="0"/>
          </a:p>
        </p:txBody>
      </p:sp>
      <p:pic>
        <p:nvPicPr>
          <p:cNvPr id="11" name="Espace réservé d’image 10" descr="paysage urbain">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1875330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32B532-EB3E-428B-9224-EFA237D16A73}"/>
              </a:ext>
            </a:extLst>
          </p:cNvPr>
          <p:cNvSpPr>
            <a:spLocks noGrp="1"/>
          </p:cNvSpPr>
          <p:nvPr>
            <p:ph type="title"/>
          </p:nvPr>
        </p:nvSpPr>
        <p:spPr>
          <a:xfrm>
            <a:off x="515938" y="213065"/>
            <a:ext cx="11150600" cy="920336"/>
          </a:xfrm>
        </p:spPr>
        <p:txBody>
          <a:bodyPr rtlCol="0"/>
          <a:lstStyle/>
          <a:p>
            <a:pPr rtl="0"/>
            <a:r>
              <a:rPr lang="fr-FR" dirty="0"/>
              <a:t>Conclusion</a:t>
            </a:r>
          </a:p>
        </p:txBody>
      </p:sp>
      <p:sp>
        <p:nvSpPr>
          <p:cNvPr id="3" name="Espace réservé du numéro de diapositive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rtlCol="0"/>
          <a:lstStyle/>
          <a:p>
            <a:pPr rtl="0"/>
            <a:fld id="{9EC71654-96A5-4280-94F3-931C61A9F92C}" type="slidenum">
              <a:rPr lang="fr-FR" smtClean="0"/>
              <a:pPr rtl="0"/>
              <a:t>30</a:t>
            </a:fld>
            <a:endParaRPr lang="fr-FR" dirty="0"/>
          </a:p>
        </p:txBody>
      </p:sp>
      <p:sp>
        <p:nvSpPr>
          <p:cNvPr id="4" name="ZoneTexte 3">
            <a:extLst>
              <a:ext uri="{FF2B5EF4-FFF2-40B4-BE49-F238E27FC236}">
                <a16:creationId xmlns:a16="http://schemas.microsoft.com/office/drawing/2014/main" id="{DE2BC2F8-BD95-42C6-8EDC-474F1D97B1C7}"/>
              </a:ext>
            </a:extLst>
          </p:cNvPr>
          <p:cNvSpPr txBox="1"/>
          <p:nvPr/>
        </p:nvSpPr>
        <p:spPr>
          <a:xfrm>
            <a:off x="515938" y="1318536"/>
            <a:ext cx="11418887" cy="5055230"/>
          </a:xfrm>
          <a:prstGeom prst="rect">
            <a:avLst/>
          </a:prstGeom>
          <a:noFill/>
        </p:spPr>
        <p:txBody>
          <a:bodyPr wrap="square" rtlCol="0">
            <a:spAutoFit/>
          </a:bodyPr>
          <a:lstStyle/>
          <a:p>
            <a:pPr marL="285750" indent="-285750">
              <a:buFont typeface="Wingdings" panose="05000000000000000000" pitchFamily="2" charset="2"/>
              <a:buChar char="Ø"/>
            </a:pPr>
            <a:r>
              <a:rPr lang="fr-FR" dirty="0"/>
              <a:t>Résultats peu concluants R</a:t>
            </a:r>
            <a:r>
              <a:rPr lang="fr-FR" dirty="0">
                <a:latin typeface="Avenir Next Condensed" panose="020B0506020202020204" pitchFamily="34" charset="0"/>
              </a:rPr>
              <a:t>²</a:t>
            </a:r>
            <a:r>
              <a:rPr lang="fr-FR" dirty="0"/>
              <a:t> ne dépasse pas 0,64 </a:t>
            </a:r>
            <a:r>
              <a:rPr lang="fr-FR" sz="1400" dirty="0"/>
              <a:t>(au moins 0,7 pour mettre un modèle en prod)*</a:t>
            </a:r>
          </a:p>
          <a:p>
            <a:pPr marL="742950" lvl="1" indent="-285750">
              <a:buFont typeface="Wingdings" panose="05000000000000000000" pitchFamily="2" charset="2"/>
              <a:buChar char="Ø"/>
            </a:pPr>
            <a:r>
              <a:rPr lang="fr-FR" sz="1400" dirty="0"/>
              <a:t>Plus de bâtiments : (bâtiments non résidentiels représentent 1 668 lignes, c’est peu)</a:t>
            </a:r>
          </a:p>
          <a:p>
            <a:endParaRPr lang="fr-FR" dirty="0"/>
          </a:p>
          <a:p>
            <a:pPr marL="285750" indent="-285750">
              <a:buFont typeface="Wingdings" panose="05000000000000000000" pitchFamily="2" charset="2"/>
              <a:buChar char="Ø"/>
            </a:pPr>
            <a:r>
              <a:rPr lang="fr-FR" dirty="0"/>
              <a:t>Pistes amélioration ML:</a:t>
            </a:r>
          </a:p>
          <a:p>
            <a:pPr marL="285750" indent="-285750">
              <a:buFont typeface="Wingdings" panose="05000000000000000000" pitchFamily="2" charset="2"/>
              <a:buChar char="Ø"/>
            </a:pPr>
            <a:endParaRPr lang="fr-FR" dirty="0"/>
          </a:p>
          <a:p>
            <a:pPr marL="742950" lvl="1" indent="-285750">
              <a:buFont typeface="Wingdings" panose="05000000000000000000" pitchFamily="2" charset="2"/>
              <a:buChar char="Ø"/>
            </a:pPr>
            <a:r>
              <a:rPr lang="fr-FR" dirty="0"/>
              <a:t>Amélioration du </a:t>
            </a:r>
            <a:r>
              <a:rPr lang="fr-FR" dirty="0" err="1"/>
              <a:t>feature</a:t>
            </a:r>
            <a:r>
              <a:rPr lang="fr-FR" dirty="0"/>
              <a:t> engineering</a:t>
            </a:r>
          </a:p>
          <a:p>
            <a:pPr marL="742950" lvl="1" indent="-285750">
              <a:buFont typeface="Wingdings" panose="05000000000000000000" pitchFamily="2" charset="2"/>
              <a:buChar char="Ø"/>
            </a:pPr>
            <a:r>
              <a:rPr lang="fr-FR" dirty="0"/>
              <a:t>Recherche plus poussée d’hyperparamètres </a:t>
            </a:r>
            <a:r>
              <a:rPr lang="fr-FR" sz="1400" dirty="0"/>
              <a:t>(NB : Certaines recherches prennent beaucoup de temps à se compléter)</a:t>
            </a:r>
          </a:p>
          <a:p>
            <a:pPr marL="742950" lvl="1" indent="-285750">
              <a:buFont typeface="Wingdings" panose="05000000000000000000" pitchFamily="2" charset="2"/>
              <a:buChar char="Ø"/>
            </a:pPr>
            <a:r>
              <a:rPr lang="fr-FR" dirty="0"/>
              <a:t>Tests sur d’autres types de modèles de régression</a:t>
            </a:r>
          </a:p>
          <a:p>
            <a:endParaRPr lang="fr-FR" dirty="0"/>
          </a:p>
          <a:p>
            <a:endParaRPr lang="fr-FR" dirty="0"/>
          </a:p>
          <a:p>
            <a:pPr marL="285750" indent="-285750">
              <a:buFont typeface="Wingdings" panose="05000000000000000000" pitchFamily="2" charset="2"/>
              <a:buChar char="Ø"/>
            </a:pPr>
            <a:r>
              <a:rPr lang="fr-FR" dirty="0"/>
              <a:t>Pistes d’amélioration jeu de données:</a:t>
            </a:r>
          </a:p>
          <a:p>
            <a:pPr marL="285750" indent="-285750">
              <a:buFont typeface="Wingdings" panose="05000000000000000000" pitchFamily="2" charset="2"/>
              <a:buChar char="Ø"/>
            </a:pPr>
            <a:endParaRPr lang="fr-FR" dirty="0"/>
          </a:p>
          <a:p>
            <a:pPr marL="742950" lvl="1" indent="-285750">
              <a:buFont typeface="Wingdings" panose="05000000000000000000" pitchFamily="2" charset="2"/>
              <a:buChar char="Ø"/>
            </a:pPr>
            <a:r>
              <a:rPr lang="fr-FR" dirty="0"/>
              <a:t>Information sur le type de construction </a:t>
            </a:r>
            <a:r>
              <a:rPr lang="fr-FR" sz="1400" dirty="0"/>
              <a:t>(matériaux, isolation </a:t>
            </a:r>
            <a:r>
              <a:rPr lang="fr-FR" sz="1400" dirty="0" err="1"/>
              <a:t>etc</a:t>
            </a:r>
            <a:r>
              <a:rPr lang="fr-FR" sz="1400" dirty="0"/>
              <a:t>)</a:t>
            </a:r>
          </a:p>
          <a:p>
            <a:pPr marL="742950" lvl="1" indent="-285750">
              <a:buFont typeface="Wingdings" panose="05000000000000000000" pitchFamily="2" charset="2"/>
              <a:buChar char="Ø"/>
            </a:pPr>
            <a:endParaRPr lang="fr-FR" sz="1400" dirty="0"/>
          </a:p>
          <a:p>
            <a:pPr marL="742950" lvl="1" indent="-285750">
              <a:buFont typeface="Wingdings" panose="05000000000000000000" pitchFamily="2" charset="2"/>
              <a:buChar char="Ø"/>
            </a:pPr>
            <a:endParaRPr lang="fr-FR" sz="1400" dirty="0"/>
          </a:p>
          <a:p>
            <a:pPr marL="285750" indent="-285750">
              <a:buFont typeface="Wingdings" panose="05000000000000000000" pitchFamily="2" charset="2"/>
              <a:buChar char="Ø"/>
            </a:pPr>
            <a:r>
              <a:rPr lang="fr-FR" dirty="0"/>
              <a:t>Temps d’exécution : Dépend du système sur lequel le modèle tourne (gradient </a:t>
            </a:r>
            <a:r>
              <a:rPr lang="fr-FR" dirty="0" err="1"/>
              <a:t>boosting</a:t>
            </a:r>
            <a:r>
              <a:rPr lang="fr-FR" dirty="0"/>
              <a:t>)</a:t>
            </a:r>
          </a:p>
          <a:p>
            <a:pPr marL="285750" indent="-285750">
              <a:buFont typeface="Wingdings" panose="05000000000000000000" pitchFamily="2" charset="2"/>
              <a:buChar char="Ø"/>
            </a:pPr>
            <a:endParaRPr lang="fr-FR" dirty="0"/>
          </a:p>
          <a:p>
            <a:r>
              <a:rPr lang="fr-FR" sz="1050" dirty="0"/>
              <a:t>*</a:t>
            </a:r>
            <a:r>
              <a:rPr lang="fr-FR" sz="1000" dirty="0"/>
              <a:t>Kuhn, M., &amp; Johnson, K. (2013). </a:t>
            </a:r>
            <a:r>
              <a:rPr lang="fr-FR" sz="1000" dirty="0" err="1"/>
              <a:t>Applied</a:t>
            </a:r>
            <a:r>
              <a:rPr lang="fr-FR" sz="1000" dirty="0"/>
              <a:t> </a:t>
            </a:r>
            <a:r>
              <a:rPr lang="fr-FR" sz="1000" dirty="0" err="1"/>
              <a:t>Predictive</a:t>
            </a:r>
            <a:r>
              <a:rPr lang="fr-FR" sz="1000" dirty="0"/>
              <a:t> Modeling.  Springer.</a:t>
            </a:r>
          </a:p>
          <a:p>
            <a:r>
              <a:rPr lang="fr-FR" sz="1000" dirty="0"/>
              <a:t>    James, G., Witten, D., </a:t>
            </a:r>
            <a:r>
              <a:rPr lang="fr-FR" sz="1000" dirty="0" err="1"/>
              <a:t>Hastie</a:t>
            </a:r>
            <a:r>
              <a:rPr lang="fr-FR" sz="1000" dirty="0"/>
              <a:t>, </a:t>
            </a:r>
            <a:r>
              <a:rPr lang="fr-FR" sz="1000" dirty="0" err="1"/>
              <a:t>T</a:t>
            </a:r>
            <a:r>
              <a:rPr lang="fr-FR" sz="1000" dirty="0"/>
              <a:t>., &amp; </a:t>
            </a:r>
            <a:r>
              <a:rPr lang="fr-FR" sz="1000" dirty="0" err="1"/>
              <a:t>Tibshirani</a:t>
            </a:r>
            <a:r>
              <a:rPr lang="fr-FR" sz="1000" dirty="0"/>
              <a:t>, R. (2013). An Introduction to </a:t>
            </a:r>
            <a:r>
              <a:rPr lang="fr-FR" sz="1000" dirty="0" err="1"/>
              <a:t>Statistical</a:t>
            </a:r>
            <a:r>
              <a:rPr lang="fr-FR" sz="1000" dirty="0"/>
              <a:t> Learning: </a:t>
            </a:r>
            <a:r>
              <a:rPr lang="fr-FR" sz="1000" dirty="0" err="1"/>
              <a:t>with</a:t>
            </a:r>
            <a:r>
              <a:rPr lang="fr-FR" sz="1000" dirty="0"/>
              <a:t> Applications in R. Springer.</a:t>
            </a:r>
          </a:p>
        </p:txBody>
      </p:sp>
      <p:sp>
        <p:nvSpPr>
          <p:cNvPr id="6" name="Rectangle 5">
            <a:extLst>
              <a:ext uri="{FF2B5EF4-FFF2-40B4-BE49-F238E27FC236}">
                <a16:creationId xmlns:a16="http://schemas.microsoft.com/office/drawing/2014/main" id="{FA48FAFE-93C9-4947-9828-371F2F5B9D4D}"/>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6. Conclusion</a:t>
            </a:r>
          </a:p>
        </p:txBody>
      </p:sp>
    </p:spTree>
    <p:extLst>
      <p:ext uri="{BB962C8B-B14F-4D97-AF65-F5344CB8AC3E}">
        <p14:creationId xmlns:p14="http://schemas.microsoft.com/office/powerpoint/2010/main" val="11699308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938860-1197-8DC7-1FE5-7B6E1C2DDDD2}"/>
              </a:ext>
            </a:extLst>
          </p:cNvPr>
          <p:cNvSpPr/>
          <p:nvPr/>
        </p:nvSpPr>
        <p:spPr>
          <a:xfrm>
            <a:off x="0" y="0"/>
            <a:ext cx="12192000" cy="6858000"/>
          </a:xfrm>
          <a:prstGeom prst="rect">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Espace réservé d’image 9" descr="paysage urbain">
            <a:extLst>
              <a:ext uri="{FF2B5EF4-FFF2-40B4-BE49-F238E27FC236}">
                <a16:creationId xmlns:a16="http://schemas.microsoft.com/office/drawing/2014/main" id="{63493B9E-F6F8-4C0F-9706-CA547A8B2B3F}"/>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t="39" b="39"/>
          <a:stretch>
            <a:fillRect/>
          </a:stretch>
        </p:blipFill>
        <p:spPr/>
      </p:pic>
      <p:sp>
        <p:nvSpPr>
          <p:cNvPr id="6" name="Titre 5">
            <a:extLst>
              <a:ext uri="{FF2B5EF4-FFF2-40B4-BE49-F238E27FC236}">
                <a16:creationId xmlns:a16="http://schemas.microsoft.com/office/drawing/2014/main" id="{7FFD2133-BC23-492A-A99B-5D049116043F}"/>
              </a:ext>
            </a:extLst>
          </p:cNvPr>
          <p:cNvSpPr>
            <a:spLocks noGrp="1"/>
          </p:cNvSpPr>
          <p:nvPr>
            <p:ph type="title"/>
          </p:nvPr>
        </p:nvSpPr>
        <p:spPr/>
        <p:txBody>
          <a:bodyPr rtlCol="0"/>
          <a:lstStyle/>
          <a:p>
            <a:pPr rtl="0"/>
            <a:r>
              <a:rPr lang="fr-FR" dirty="0"/>
              <a:t>Merci</a:t>
            </a:r>
          </a:p>
        </p:txBody>
      </p:sp>
    </p:spTree>
    <p:extLst>
      <p:ext uri="{BB962C8B-B14F-4D97-AF65-F5344CB8AC3E}">
        <p14:creationId xmlns:p14="http://schemas.microsoft.com/office/powerpoint/2010/main" val="1124779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52A9C73-06ED-419B-81B5-491CBFC22330}"/>
              </a:ext>
            </a:extLst>
          </p:cNvPr>
          <p:cNvSpPr>
            <a:spLocks noGrp="1"/>
          </p:cNvSpPr>
          <p:nvPr>
            <p:ph idx="1"/>
          </p:nvPr>
        </p:nvSpPr>
        <p:spPr>
          <a:xfrm>
            <a:off x="66133" y="2419985"/>
            <a:ext cx="6172742" cy="2952115"/>
          </a:xfrm>
        </p:spPr>
        <p:txBody>
          <a:bodyPr rtlCol="0"/>
          <a:lstStyle/>
          <a:p>
            <a:pPr>
              <a:buFont typeface="Wingdings" panose="05000000000000000000" pitchFamily="2" charset="2"/>
              <a:buChar char="Ø"/>
            </a:pPr>
            <a:r>
              <a:rPr lang="en-US" sz="1800" noProof="0" dirty="0">
                <a:latin typeface="Avenir Next Condensed" panose="020B0506020202020204" pitchFamily="34" charset="0"/>
              </a:rPr>
              <a:t>Greenhouse Gas Emissions Neutrality by 2050</a:t>
            </a:r>
          </a:p>
          <a:p>
            <a:pPr marL="0" indent="0" rtl="0">
              <a:buNone/>
            </a:pPr>
            <a:endParaRPr lang="en-US" sz="1800" noProof="0" dirty="0">
              <a:latin typeface="Avenir Next Condensed" panose="020B0506020202020204" pitchFamily="34" charset="0"/>
            </a:endParaRPr>
          </a:p>
          <a:p>
            <a:pPr rtl="0">
              <a:buFont typeface="Wingdings" panose="05000000000000000000" pitchFamily="2" charset="2"/>
              <a:buChar char="Ø"/>
            </a:pPr>
            <a:r>
              <a:rPr lang="en-US" sz="1800" dirty="0">
                <a:latin typeface="Avenir Next Condensed" panose="020B0506020202020204" pitchFamily="34" charset="0"/>
              </a:rPr>
              <a:t>Predict the energy consumption and GHG emissions of non-residential buildings</a:t>
            </a:r>
          </a:p>
          <a:p>
            <a:pPr rtl="0">
              <a:buFontTx/>
              <a:buChar char="-"/>
            </a:pPr>
            <a:endParaRPr lang="en-US" sz="1800" noProof="0" dirty="0">
              <a:latin typeface="Avenir Next Condensed" panose="020B0506020202020204" pitchFamily="34" charset="0"/>
            </a:endParaRPr>
          </a:p>
          <a:p>
            <a:pPr rtl="0">
              <a:buFont typeface="Wingdings" panose="05000000000000000000" pitchFamily="2" charset="2"/>
              <a:buChar char="Ø"/>
            </a:pPr>
            <a:r>
              <a:rPr lang="en-US" sz="1800" dirty="0">
                <a:latin typeface="Avenir Next Condensed" panose="020B0506020202020204" pitchFamily="34" charset="0"/>
              </a:rPr>
              <a:t>Evaluate the relevance of the Energy Star Score to assess the GHG emissions</a:t>
            </a:r>
          </a:p>
        </p:txBody>
      </p:sp>
      <p:sp>
        <p:nvSpPr>
          <p:cNvPr id="4" name="Espace réservé du numéro de diapositive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fr-FR" smtClean="0"/>
              <a:pPr rtl="0"/>
              <a:t>4</a:t>
            </a:fld>
            <a:endParaRPr lang="fr-FR" dirty="0"/>
          </a:p>
        </p:txBody>
      </p:sp>
      <p:pic>
        <p:nvPicPr>
          <p:cNvPr id="7" name="Espace réservé d’image 6" descr="gratte-ciel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2" name="Titre 1">
            <a:extLst>
              <a:ext uri="{FF2B5EF4-FFF2-40B4-BE49-F238E27FC236}">
                <a16:creationId xmlns:a16="http://schemas.microsoft.com/office/drawing/2014/main" id="{E2C50832-0B36-43C5-98EC-4CD165D78718}"/>
              </a:ext>
            </a:extLst>
          </p:cNvPr>
          <p:cNvSpPr>
            <a:spLocks noGrp="1"/>
          </p:cNvSpPr>
          <p:nvPr>
            <p:ph type="title"/>
          </p:nvPr>
        </p:nvSpPr>
        <p:spPr/>
        <p:txBody>
          <a:bodyPr rtlCol="0"/>
          <a:lstStyle/>
          <a:p>
            <a:pPr rtl="0"/>
            <a:r>
              <a:rPr lang="fr-FR" dirty="0"/>
              <a:t>Objectives</a:t>
            </a:r>
          </a:p>
        </p:txBody>
      </p:sp>
      <p:sp>
        <p:nvSpPr>
          <p:cNvPr id="10" name="Rectangle 9">
            <a:extLst>
              <a:ext uri="{FF2B5EF4-FFF2-40B4-BE49-F238E27FC236}">
                <a16:creationId xmlns:a16="http://schemas.microsoft.com/office/drawing/2014/main" id="{E26A4B39-5B31-1BFF-5B64-493027777E8E}"/>
              </a:ext>
            </a:extLst>
          </p:cNvPr>
          <p:cNvSpPr/>
          <p:nvPr/>
        </p:nvSpPr>
        <p:spPr>
          <a:xfrm>
            <a:off x="311699" y="6252210"/>
            <a:ext cx="2134321" cy="4800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latin typeface="Avenir Next Condensed" panose="020B0506020202020204"/>
                <a:cs typeface="Arabic Typesetting" panose="020F0502020204030204" pitchFamily="34" charset="0"/>
              </a:rPr>
              <a:t>1. Problématique</a:t>
            </a:r>
          </a:p>
        </p:txBody>
      </p:sp>
    </p:spTree>
    <p:extLst>
      <p:ext uri="{BB962C8B-B14F-4D97-AF65-F5344CB8AC3E}">
        <p14:creationId xmlns:p14="http://schemas.microsoft.com/office/powerpoint/2010/main" val="433561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B615564-1558-BF10-3192-B3E780B3512E}"/>
              </a:ext>
            </a:extLst>
          </p:cNvPr>
          <p:cNvSpPr/>
          <p:nvPr/>
        </p:nvSpPr>
        <p:spPr>
          <a:xfrm>
            <a:off x="0" y="0"/>
            <a:ext cx="12192000" cy="6858000"/>
          </a:xfrm>
          <a:prstGeom prst="rect">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6C64C2A7-EC84-4D8C-9CA2-F6AE46F51FB6}"/>
              </a:ext>
            </a:extLst>
          </p:cNvPr>
          <p:cNvSpPr>
            <a:spLocks noGrp="1"/>
          </p:cNvSpPr>
          <p:nvPr>
            <p:ph type="title"/>
          </p:nvPr>
        </p:nvSpPr>
        <p:spPr/>
        <p:txBody>
          <a:bodyPr rtlCol="0"/>
          <a:lstStyle/>
          <a:p>
            <a:pPr rtl="0"/>
            <a:r>
              <a:rPr lang="en-US" noProof="0" dirty="0">
                <a:latin typeface="Avenir Next Condensed" panose="020B0506020202020204" pitchFamily="34" charset="0"/>
              </a:rPr>
              <a:t>2. Provided data</a:t>
            </a:r>
          </a:p>
        </p:txBody>
      </p:sp>
      <p:sp>
        <p:nvSpPr>
          <p:cNvPr id="3" name="Espace réservé du texte 2">
            <a:extLst>
              <a:ext uri="{FF2B5EF4-FFF2-40B4-BE49-F238E27FC236}">
                <a16:creationId xmlns:a16="http://schemas.microsoft.com/office/drawing/2014/main" id="{56960426-AAA6-4126-93AF-30F7DEE010A4}"/>
              </a:ext>
            </a:extLst>
          </p:cNvPr>
          <p:cNvSpPr>
            <a:spLocks noGrp="1"/>
          </p:cNvSpPr>
          <p:nvPr>
            <p:ph type="body" idx="1"/>
          </p:nvPr>
        </p:nvSpPr>
        <p:spPr/>
        <p:txBody>
          <a:bodyPr rtlCol="0"/>
          <a:lstStyle/>
          <a:p>
            <a:pPr rtl="0"/>
            <a:r>
              <a:rPr lang="en-US" noProof="0" dirty="0"/>
              <a:t>Surveys conducted by city agents</a:t>
            </a:r>
            <a:endParaRPr lang="en-US" noProof="0" dirty="0">
              <a:latin typeface="Avenir Next Condensed" panose="020B0506020202020204" pitchFamily="34" charset="0"/>
            </a:endParaRPr>
          </a:p>
        </p:txBody>
      </p:sp>
      <p:sp>
        <p:nvSpPr>
          <p:cNvPr id="4" name="Espace réservé du numéro de diapositive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rtlCol="0"/>
          <a:lstStyle/>
          <a:p>
            <a:pPr rtl="0"/>
            <a:fld id="{9EC71654-96A5-4280-94F3-931C61A9F92C}" type="slidenum">
              <a:rPr lang="fr-FR" smtClean="0"/>
              <a:pPr rtl="0"/>
              <a:t>5</a:t>
            </a:fld>
            <a:endParaRPr lang="fr-FR" dirty="0"/>
          </a:p>
        </p:txBody>
      </p:sp>
      <p:pic>
        <p:nvPicPr>
          <p:cNvPr id="11" name="Espace réservé d’image 10" descr="paysage urbain">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180921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63C2D9-0850-4620-BE32-11F44A927662}"/>
              </a:ext>
            </a:extLst>
          </p:cNvPr>
          <p:cNvSpPr>
            <a:spLocks noGrp="1"/>
          </p:cNvSpPr>
          <p:nvPr>
            <p:ph type="title"/>
          </p:nvPr>
        </p:nvSpPr>
        <p:spPr/>
        <p:txBody>
          <a:bodyPr rtlCol="0"/>
          <a:lstStyle/>
          <a:p>
            <a:pPr rtl="0"/>
            <a:r>
              <a:rPr lang="fr-FR" dirty="0"/>
              <a:t>Relevés structurels et énergétiques</a:t>
            </a:r>
          </a:p>
        </p:txBody>
      </p:sp>
      <p:sp>
        <p:nvSpPr>
          <p:cNvPr id="3" name="Espace réservé du contenu 2">
            <a:extLst>
              <a:ext uri="{FF2B5EF4-FFF2-40B4-BE49-F238E27FC236}">
                <a16:creationId xmlns:a16="http://schemas.microsoft.com/office/drawing/2014/main" id="{65015163-D5FD-4849-978B-77883FAF7928}"/>
              </a:ext>
            </a:extLst>
          </p:cNvPr>
          <p:cNvSpPr>
            <a:spLocks noGrp="1"/>
          </p:cNvSpPr>
          <p:nvPr>
            <p:ph idx="1"/>
          </p:nvPr>
        </p:nvSpPr>
        <p:spPr>
          <a:xfrm>
            <a:off x="91439" y="2863158"/>
            <a:ext cx="5191529" cy="2846648"/>
          </a:xfrm>
        </p:spPr>
        <p:txBody>
          <a:bodyPr rtlCol="0"/>
          <a:lstStyle/>
          <a:p>
            <a:pPr>
              <a:buNone/>
            </a:pPr>
            <a:r>
              <a:rPr lang="fr-FR" sz="1800" dirty="0">
                <a:latin typeface="Avenir Next Condensed" panose="020B0506020202020204" pitchFamily="34" charset="0"/>
              </a:rPr>
              <a:t>On all buildings in the city</a:t>
            </a:r>
          </a:p>
          <a:p>
            <a:pPr>
              <a:buNone/>
            </a:pPr>
            <a:endParaRPr lang="fr-FR" sz="1800" dirty="0">
              <a:latin typeface="Avenir Next Condensed" panose="020B0506020202020204" pitchFamily="34" charset="0"/>
            </a:endParaRPr>
          </a:p>
          <a:p>
            <a:pPr>
              <a:buNone/>
            </a:pPr>
            <a:r>
              <a:rPr lang="fr-FR" sz="1800" dirty="0">
                <a:latin typeface="Avenir Next Condensed" panose="020B0506020202020204" pitchFamily="34" charset="0"/>
              </a:rPr>
              <a:t>Extensive set of information for </a:t>
            </a:r>
            <a:r>
              <a:rPr lang="fr-FR" sz="1800" dirty="0" err="1">
                <a:latin typeface="Avenir Next Condensed" panose="020B0506020202020204" pitchFamily="34" charset="0"/>
              </a:rPr>
              <a:t>each</a:t>
            </a:r>
            <a:r>
              <a:rPr lang="fr-FR" sz="1800" dirty="0">
                <a:latin typeface="Avenir Next Condensed" panose="020B0506020202020204" pitchFamily="34" charset="0"/>
              </a:rPr>
              <a:t> building</a:t>
            </a:r>
          </a:p>
          <a:p>
            <a:endParaRPr lang="fr-FR" sz="1800" dirty="0">
              <a:latin typeface="Avenir Next Condensed" panose="020B0506020202020204" pitchFamily="34" charset="0"/>
            </a:endParaRPr>
          </a:p>
          <a:p>
            <a:r>
              <a:rPr lang="fr-FR" sz="1800" dirty="0" err="1">
                <a:latin typeface="Avenir Next Condensed" panose="020B0506020202020204" pitchFamily="34" charset="0"/>
              </a:rPr>
              <a:t>Costly</a:t>
            </a:r>
            <a:r>
              <a:rPr lang="fr-FR" sz="1800" dirty="0">
                <a:latin typeface="Avenir Next Condensed" panose="020B0506020202020204" pitchFamily="34" charset="0"/>
              </a:rPr>
              <a:t> </a:t>
            </a:r>
            <a:r>
              <a:rPr lang="fr-FR" sz="1800" dirty="0" err="1">
                <a:latin typeface="Avenir Next Condensed" panose="020B0506020202020204" pitchFamily="34" charset="0"/>
              </a:rPr>
              <a:t>surveys</a:t>
            </a:r>
            <a:endParaRPr lang="fr-FR" sz="1800" dirty="0">
              <a:latin typeface="Avenir Next Condensed" panose="020B0506020202020204" pitchFamily="34" charset="0"/>
            </a:endParaRPr>
          </a:p>
          <a:p>
            <a:pPr rtl="0"/>
            <a:endParaRPr lang="fr-FR" sz="1800" dirty="0">
              <a:latin typeface="Avenir Next Condensed" panose="020B0506020202020204" pitchFamily="34" charset="0"/>
            </a:endParaRPr>
          </a:p>
          <a:p>
            <a:pPr rtl="0"/>
            <a:endParaRPr lang="fr-FR" sz="1800" dirty="0">
              <a:latin typeface="Avenir Next Condensed" panose="020B0506020202020204" pitchFamily="34" charset="0"/>
            </a:endParaRPr>
          </a:p>
          <a:p>
            <a:pPr rtl="0"/>
            <a:endParaRPr lang="fr-FR" sz="1800" dirty="0">
              <a:latin typeface="Avenir Next Condensed" panose="020B0506020202020204" pitchFamily="34" charset="0"/>
            </a:endParaRPr>
          </a:p>
        </p:txBody>
      </p:sp>
      <p:sp>
        <p:nvSpPr>
          <p:cNvPr id="4" name="Espace réservé du numéro de diapositive 3">
            <a:extLst>
              <a:ext uri="{FF2B5EF4-FFF2-40B4-BE49-F238E27FC236}">
                <a16:creationId xmlns:a16="http://schemas.microsoft.com/office/drawing/2014/main" id="{CA1C0347-C2C9-46A2-B7A6-9653B525F7DD}"/>
              </a:ext>
            </a:extLst>
          </p:cNvPr>
          <p:cNvSpPr>
            <a:spLocks noGrp="1"/>
          </p:cNvSpPr>
          <p:nvPr>
            <p:ph type="sldNum" sz="quarter" idx="12"/>
          </p:nvPr>
        </p:nvSpPr>
        <p:spPr/>
        <p:txBody>
          <a:bodyPr rtlCol="0"/>
          <a:lstStyle/>
          <a:p>
            <a:pPr rtl="0"/>
            <a:fld id="{9EC71654-96A5-4280-94F3-931C61A9F92C}" type="slidenum">
              <a:rPr lang="fr-FR" smtClean="0"/>
              <a:pPr rtl="0"/>
              <a:t>6</a:t>
            </a:fld>
            <a:endParaRPr lang="fr-FR" dirty="0"/>
          </a:p>
        </p:txBody>
      </p:sp>
      <p:sp>
        <p:nvSpPr>
          <p:cNvPr id="5" name="Espace réservé du contenu 4">
            <a:extLst>
              <a:ext uri="{FF2B5EF4-FFF2-40B4-BE49-F238E27FC236}">
                <a16:creationId xmlns:a16="http://schemas.microsoft.com/office/drawing/2014/main" id="{93A6F33C-3AFE-474E-AC15-C00F368C3C6A}"/>
              </a:ext>
            </a:extLst>
          </p:cNvPr>
          <p:cNvSpPr>
            <a:spLocks noGrp="1"/>
          </p:cNvSpPr>
          <p:nvPr>
            <p:ph idx="15"/>
          </p:nvPr>
        </p:nvSpPr>
        <p:spPr/>
        <p:txBody>
          <a:bodyPr rtlCol="0"/>
          <a:lstStyle/>
          <a:p>
            <a:pPr rtl="0"/>
            <a:r>
              <a:rPr lang="fr-FR" dirty="0" err="1"/>
              <a:t>Conducted</a:t>
            </a:r>
            <a:r>
              <a:rPr lang="fr-FR" dirty="0"/>
              <a:t> in 2016</a:t>
            </a:r>
          </a:p>
        </p:txBody>
      </p:sp>
      <p:sp>
        <p:nvSpPr>
          <p:cNvPr id="9" name="Espace réservé du contenu 8">
            <a:extLst>
              <a:ext uri="{FF2B5EF4-FFF2-40B4-BE49-F238E27FC236}">
                <a16:creationId xmlns:a16="http://schemas.microsoft.com/office/drawing/2014/main" id="{A1EE8A19-6968-4C81-B180-20FEF61ADEE1}"/>
              </a:ext>
            </a:extLst>
          </p:cNvPr>
          <p:cNvSpPr>
            <a:spLocks noGrp="1"/>
          </p:cNvSpPr>
          <p:nvPr>
            <p:ph idx="20"/>
          </p:nvPr>
        </p:nvSpPr>
        <p:spPr/>
        <p:txBody>
          <a:bodyPr rtlCol="0"/>
          <a:lstStyle/>
          <a:p>
            <a:pPr rtl="0"/>
            <a:r>
              <a:rPr lang="fr-FR" dirty="0"/>
              <a:t>Structural </a:t>
            </a:r>
            <a:r>
              <a:rPr lang="fr-FR" dirty="0" err="1"/>
              <a:t>assessments</a:t>
            </a:r>
            <a:endParaRPr lang="fr-FR" dirty="0"/>
          </a:p>
        </p:txBody>
      </p:sp>
      <p:pic>
        <p:nvPicPr>
          <p:cNvPr id="29" name="Espace réservé d’image 28" descr="Crayon">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pic>
        <p:nvPicPr>
          <p:cNvPr id="31" name="Espace réservé d’image 30" descr="Ordinateur portable">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
        <p:nvSpPr>
          <p:cNvPr id="6" name="Rectangle 5">
            <a:extLst>
              <a:ext uri="{FF2B5EF4-FFF2-40B4-BE49-F238E27FC236}">
                <a16:creationId xmlns:a16="http://schemas.microsoft.com/office/drawing/2014/main" id="{93392123-1DF1-5A28-056D-A59F9ED720ED}"/>
              </a:ext>
            </a:extLst>
          </p:cNvPr>
          <p:cNvSpPr/>
          <p:nvPr/>
        </p:nvSpPr>
        <p:spPr>
          <a:xfrm>
            <a:off x="311699" y="6252210"/>
            <a:ext cx="2134321" cy="4800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noProof="0" dirty="0">
                <a:latin typeface="Avenir Next Condensed" panose="020B0506020202020204"/>
                <a:cs typeface="Arabic Typesetting" panose="020F0502020204030204" pitchFamily="34" charset="0"/>
              </a:rPr>
              <a:t>2. Provided Data</a:t>
            </a:r>
          </a:p>
        </p:txBody>
      </p:sp>
      <p:pic>
        <p:nvPicPr>
          <p:cNvPr id="12" name="Image 11">
            <a:extLst>
              <a:ext uri="{FF2B5EF4-FFF2-40B4-BE49-F238E27FC236}">
                <a16:creationId xmlns:a16="http://schemas.microsoft.com/office/drawing/2014/main" id="{90B4B6A6-CA5F-E628-53A2-CE00D007670D}"/>
              </a:ext>
            </a:extLst>
          </p:cNvPr>
          <p:cNvPicPr>
            <a:picLocks noChangeAspect="1"/>
          </p:cNvPicPr>
          <p:nvPr/>
        </p:nvPicPr>
        <p:blipFill>
          <a:blip r:embed="rId7"/>
          <a:stretch>
            <a:fillRect/>
          </a:stretch>
        </p:blipFill>
        <p:spPr>
          <a:xfrm>
            <a:off x="6165380" y="1895211"/>
            <a:ext cx="5979959" cy="2701512"/>
          </a:xfrm>
          <a:prstGeom prst="rect">
            <a:avLst/>
          </a:prstGeom>
          <a:ln>
            <a:solidFill>
              <a:schemeClr val="accent3"/>
            </a:solidFill>
          </a:ln>
        </p:spPr>
      </p:pic>
      <p:pic>
        <p:nvPicPr>
          <p:cNvPr id="13" name="Image 12">
            <a:extLst>
              <a:ext uri="{FF2B5EF4-FFF2-40B4-BE49-F238E27FC236}">
                <a16:creationId xmlns:a16="http://schemas.microsoft.com/office/drawing/2014/main" id="{69A0E466-0F03-DE1E-5506-AE2C4EDE51F3}"/>
              </a:ext>
            </a:extLst>
          </p:cNvPr>
          <p:cNvPicPr>
            <a:picLocks noChangeAspect="1"/>
          </p:cNvPicPr>
          <p:nvPr/>
        </p:nvPicPr>
        <p:blipFill>
          <a:blip r:embed="rId8"/>
          <a:stretch>
            <a:fillRect/>
          </a:stretch>
        </p:blipFill>
        <p:spPr>
          <a:xfrm>
            <a:off x="6210158" y="1888959"/>
            <a:ext cx="5935181" cy="2704093"/>
          </a:xfrm>
          <a:prstGeom prst="rect">
            <a:avLst/>
          </a:prstGeom>
          <a:solidFill>
            <a:srgbClr val="175991"/>
          </a:solidFill>
          <a:ln>
            <a:solidFill>
              <a:srgbClr val="175991"/>
            </a:solidFill>
          </a:ln>
        </p:spPr>
      </p:pic>
    </p:spTree>
    <p:extLst>
      <p:ext uri="{BB962C8B-B14F-4D97-AF65-F5344CB8AC3E}">
        <p14:creationId xmlns:p14="http://schemas.microsoft.com/office/powerpoint/2010/main" val="26940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nodeType="clickEffect">
                                  <p:stCondLst>
                                    <p:cond delay="0"/>
                                  </p:stCondLst>
                                  <p:childTnLst>
                                    <p:anim calcmode="lin" valueType="num">
                                      <p:cBhvr additive="base">
                                        <p:cTn id="6" dur="500"/>
                                        <p:tgtEl>
                                          <p:spTgt spid="12"/>
                                        </p:tgtEl>
                                        <p:attrNameLst>
                                          <p:attrName>ppt_y</p:attrName>
                                        </p:attrNameLst>
                                      </p:cBhvr>
                                      <p:tavLst>
                                        <p:tav tm="0">
                                          <p:val>
                                            <p:strVal val="#ppt_y"/>
                                          </p:val>
                                        </p:tav>
                                        <p:tav tm="100000">
                                          <p:val>
                                            <p:strVal val="#ppt_y+#ppt_h*1.125000"/>
                                          </p:val>
                                        </p:tav>
                                      </p:tavLst>
                                    </p:anim>
                                    <p:animEffect transition="out" filter="wipe(down)">
                                      <p:cBhvr>
                                        <p:cTn id="7" dur="500"/>
                                        <p:tgtEl>
                                          <p:spTgt spid="12"/>
                                        </p:tgtEl>
                                      </p:cBhvr>
                                    </p:animEffect>
                                    <p:set>
                                      <p:cBhvr>
                                        <p:cTn id="8" dur="1" fill="hold">
                                          <p:stCondLst>
                                            <p:cond delay="499"/>
                                          </p:stCondLst>
                                        </p:cTn>
                                        <p:tgtEl>
                                          <p:spTgt spid="1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p:tgtEl>
                                          <p:spTgt spid="13"/>
                                        </p:tgtEl>
                                        <p:attrNameLst>
                                          <p:attrName>ppt_y</p:attrName>
                                        </p:attrNameLst>
                                      </p:cBhvr>
                                      <p:tavLst>
                                        <p:tav tm="0">
                                          <p:val>
                                            <p:strVal val="#ppt_y+#ppt_h*1.125000"/>
                                          </p:val>
                                        </p:tav>
                                        <p:tav tm="100000">
                                          <p:val>
                                            <p:strVal val="#ppt_y"/>
                                          </p:val>
                                        </p:tav>
                                      </p:tavLst>
                                    </p:anim>
                                    <p:animEffect transition="in" filter="wipe(up)">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fr-FR" smtClean="0"/>
              <a:pPr rtl="0"/>
              <a:t>7</a:t>
            </a:fld>
            <a:endParaRPr lang="fr-FR" dirty="0"/>
          </a:p>
        </p:txBody>
      </p:sp>
      <p:pic>
        <p:nvPicPr>
          <p:cNvPr id="7" name="Espace réservé d’image 6" descr="gratte-ciel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a:xfrm>
            <a:off x="6264876" y="0"/>
            <a:ext cx="5927125" cy="5431912"/>
          </a:xfrm>
        </p:spPr>
      </p:pic>
      <p:sp>
        <p:nvSpPr>
          <p:cNvPr id="2" name="Titre 1">
            <a:extLst>
              <a:ext uri="{FF2B5EF4-FFF2-40B4-BE49-F238E27FC236}">
                <a16:creationId xmlns:a16="http://schemas.microsoft.com/office/drawing/2014/main" id="{E2C50832-0B36-43C5-98EC-4CD165D78718}"/>
              </a:ext>
            </a:extLst>
          </p:cNvPr>
          <p:cNvSpPr>
            <a:spLocks noGrp="1"/>
          </p:cNvSpPr>
          <p:nvPr>
            <p:ph type="title"/>
          </p:nvPr>
        </p:nvSpPr>
        <p:spPr/>
        <p:txBody>
          <a:bodyPr rtlCol="0"/>
          <a:lstStyle/>
          <a:p>
            <a:pPr rtl="0"/>
            <a:r>
              <a:rPr lang="en-US" noProof="0" dirty="0"/>
              <a:t>Energy assessments</a:t>
            </a:r>
          </a:p>
        </p:txBody>
      </p:sp>
      <p:pic>
        <p:nvPicPr>
          <p:cNvPr id="10" name="Image 9">
            <a:extLst>
              <a:ext uri="{FF2B5EF4-FFF2-40B4-BE49-F238E27FC236}">
                <a16:creationId xmlns:a16="http://schemas.microsoft.com/office/drawing/2014/main" id="{B255213E-88BD-E6ED-5C2D-502356884B85}"/>
              </a:ext>
            </a:extLst>
          </p:cNvPr>
          <p:cNvPicPr>
            <a:picLocks noChangeAspect="1"/>
          </p:cNvPicPr>
          <p:nvPr/>
        </p:nvPicPr>
        <p:blipFill>
          <a:blip r:embed="rId4"/>
          <a:stretch>
            <a:fillRect/>
          </a:stretch>
        </p:blipFill>
        <p:spPr>
          <a:xfrm>
            <a:off x="515938" y="1528586"/>
            <a:ext cx="7515954" cy="4247522"/>
          </a:xfrm>
          <a:prstGeom prst="rect">
            <a:avLst/>
          </a:prstGeom>
          <a:ln w="19050">
            <a:solidFill>
              <a:schemeClr val="accent3"/>
            </a:solidFill>
          </a:ln>
        </p:spPr>
      </p:pic>
      <p:sp>
        <p:nvSpPr>
          <p:cNvPr id="11" name="ZoneTexte 10">
            <a:extLst>
              <a:ext uri="{FF2B5EF4-FFF2-40B4-BE49-F238E27FC236}">
                <a16:creationId xmlns:a16="http://schemas.microsoft.com/office/drawing/2014/main" id="{CD936B15-1B0E-827E-FA6E-088065627F9C}"/>
              </a:ext>
            </a:extLst>
          </p:cNvPr>
          <p:cNvSpPr txBox="1"/>
          <p:nvPr/>
        </p:nvSpPr>
        <p:spPr>
          <a:xfrm>
            <a:off x="453600" y="5811278"/>
            <a:ext cx="960429" cy="369332"/>
          </a:xfrm>
          <a:prstGeom prst="rect">
            <a:avLst/>
          </a:prstGeom>
          <a:noFill/>
        </p:spPr>
        <p:txBody>
          <a:bodyPr wrap="square" rtlCol="0">
            <a:spAutoFit/>
          </a:bodyPr>
          <a:lstStyle/>
          <a:p>
            <a:r>
              <a:rPr lang="en-US" noProof="0" dirty="0">
                <a:latin typeface="Avenir Next Condensed" panose="020B0506020202020204" pitchFamily="34" charset="0"/>
              </a:rPr>
              <a:t>Excerpt</a:t>
            </a:r>
          </a:p>
        </p:txBody>
      </p:sp>
      <p:sp>
        <p:nvSpPr>
          <p:cNvPr id="3" name="Rectangle 2">
            <a:extLst>
              <a:ext uri="{FF2B5EF4-FFF2-40B4-BE49-F238E27FC236}">
                <a16:creationId xmlns:a16="http://schemas.microsoft.com/office/drawing/2014/main" id="{1CFA13F2-17D9-420A-B12F-93131D66AA98}"/>
              </a:ext>
            </a:extLst>
          </p:cNvPr>
          <p:cNvSpPr/>
          <p:nvPr/>
        </p:nvSpPr>
        <p:spPr>
          <a:xfrm>
            <a:off x="311699" y="6252210"/>
            <a:ext cx="2134321" cy="4800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noProof="0" dirty="0">
                <a:latin typeface="Avenir Next Condensed" panose="020B0506020202020204"/>
                <a:cs typeface="Arabic Typesetting" panose="020F0502020204030204" pitchFamily="34" charset="0"/>
              </a:rPr>
              <a:t>2. Provided Data</a:t>
            </a:r>
          </a:p>
        </p:txBody>
      </p:sp>
    </p:spTree>
    <p:extLst>
      <p:ext uri="{BB962C8B-B14F-4D97-AF65-F5344CB8AC3E}">
        <p14:creationId xmlns:p14="http://schemas.microsoft.com/office/powerpoint/2010/main" val="3412084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fr-FR" smtClean="0"/>
              <a:pPr rtl="0"/>
              <a:t>8</a:t>
            </a:fld>
            <a:endParaRPr lang="fr-FR" dirty="0"/>
          </a:p>
        </p:txBody>
      </p:sp>
      <p:pic>
        <p:nvPicPr>
          <p:cNvPr id="7" name="Espace réservé d’image 6" descr="gratte-ciel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a:xfrm>
            <a:off x="6264876" y="0"/>
            <a:ext cx="5927125" cy="5431912"/>
          </a:xfrm>
        </p:spPr>
      </p:pic>
      <p:sp>
        <p:nvSpPr>
          <p:cNvPr id="2" name="Titre 1">
            <a:extLst>
              <a:ext uri="{FF2B5EF4-FFF2-40B4-BE49-F238E27FC236}">
                <a16:creationId xmlns:a16="http://schemas.microsoft.com/office/drawing/2014/main" id="{E2C50832-0B36-43C5-98EC-4CD165D78718}"/>
              </a:ext>
            </a:extLst>
          </p:cNvPr>
          <p:cNvSpPr>
            <a:spLocks noGrp="1"/>
          </p:cNvSpPr>
          <p:nvPr>
            <p:ph type="title"/>
          </p:nvPr>
        </p:nvSpPr>
        <p:spPr/>
        <p:txBody>
          <a:bodyPr rtlCol="0"/>
          <a:lstStyle/>
          <a:p>
            <a:pPr rtl="0"/>
            <a:r>
              <a:rPr lang="fr-FR" dirty="0"/>
              <a:t>Target Variables</a:t>
            </a:r>
          </a:p>
        </p:txBody>
      </p:sp>
      <p:pic>
        <p:nvPicPr>
          <p:cNvPr id="5" name="Image 4">
            <a:extLst>
              <a:ext uri="{FF2B5EF4-FFF2-40B4-BE49-F238E27FC236}">
                <a16:creationId xmlns:a16="http://schemas.microsoft.com/office/drawing/2014/main" id="{FE82B753-A7DF-064D-E67C-B2C320EA1DBA}"/>
              </a:ext>
            </a:extLst>
          </p:cNvPr>
          <p:cNvPicPr>
            <a:picLocks noChangeAspect="1"/>
          </p:cNvPicPr>
          <p:nvPr/>
        </p:nvPicPr>
        <p:blipFill>
          <a:blip r:embed="rId4"/>
          <a:stretch>
            <a:fillRect/>
          </a:stretch>
        </p:blipFill>
        <p:spPr>
          <a:xfrm>
            <a:off x="2591307" y="1512442"/>
            <a:ext cx="1141551" cy="4497250"/>
          </a:xfrm>
          <a:prstGeom prst="rect">
            <a:avLst/>
          </a:prstGeom>
          <a:ln>
            <a:solidFill>
              <a:srgbClr val="175991"/>
            </a:solidFill>
          </a:ln>
        </p:spPr>
      </p:pic>
      <p:pic>
        <p:nvPicPr>
          <p:cNvPr id="6" name="Image 5">
            <a:extLst>
              <a:ext uri="{FF2B5EF4-FFF2-40B4-BE49-F238E27FC236}">
                <a16:creationId xmlns:a16="http://schemas.microsoft.com/office/drawing/2014/main" id="{4AD30D89-DBA6-E262-1FCB-1474A627837A}"/>
              </a:ext>
            </a:extLst>
          </p:cNvPr>
          <p:cNvPicPr>
            <a:picLocks noChangeAspect="1"/>
          </p:cNvPicPr>
          <p:nvPr/>
        </p:nvPicPr>
        <p:blipFill rotWithShape="1">
          <a:blip r:embed="rId5"/>
          <a:srcRect l="4974"/>
          <a:stretch/>
        </p:blipFill>
        <p:spPr>
          <a:xfrm>
            <a:off x="4399524" y="1512442"/>
            <a:ext cx="1084774" cy="4497250"/>
          </a:xfrm>
          <a:prstGeom prst="rect">
            <a:avLst/>
          </a:prstGeom>
          <a:ln>
            <a:solidFill>
              <a:srgbClr val="175991"/>
            </a:solidFill>
          </a:ln>
        </p:spPr>
      </p:pic>
      <p:pic>
        <p:nvPicPr>
          <p:cNvPr id="10" name="Image 9">
            <a:extLst>
              <a:ext uri="{FF2B5EF4-FFF2-40B4-BE49-F238E27FC236}">
                <a16:creationId xmlns:a16="http://schemas.microsoft.com/office/drawing/2014/main" id="{71DD234C-FF52-E498-60FB-DB8EE12AB2BF}"/>
              </a:ext>
            </a:extLst>
          </p:cNvPr>
          <p:cNvPicPr>
            <a:picLocks noChangeAspect="1"/>
          </p:cNvPicPr>
          <p:nvPr/>
        </p:nvPicPr>
        <p:blipFill>
          <a:blip r:embed="rId6"/>
          <a:stretch>
            <a:fillRect/>
          </a:stretch>
        </p:blipFill>
        <p:spPr>
          <a:xfrm>
            <a:off x="833076" y="1477891"/>
            <a:ext cx="1091566" cy="4531801"/>
          </a:xfrm>
          <a:prstGeom prst="rect">
            <a:avLst/>
          </a:prstGeom>
          <a:ln>
            <a:solidFill>
              <a:srgbClr val="175991"/>
            </a:solidFill>
          </a:ln>
        </p:spPr>
      </p:pic>
      <p:sp>
        <p:nvSpPr>
          <p:cNvPr id="3" name="Rectangle 2">
            <a:extLst>
              <a:ext uri="{FF2B5EF4-FFF2-40B4-BE49-F238E27FC236}">
                <a16:creationId xmlns:a16="http://schemas.microsoft.com/office/drawing/2014/main" id="{3E2C828A-05E2-FE52-F789-638F1FAF3FE4}"/>
              </a:ext>
            </a:extLst>
          </p:cNvPr>
          <p:cNvSpPr/>
          <p:nvPr/>
        </p:nvSpPr>
        <p:spPr>
          <a:xfrm>
            <a:off x="311699" y="6252210"/>
            <a:ext cx="2134321" cy="4800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noProof="0" dirty="0">
                <a:latin typeface="Avenir Next Condensed" panose="020B0506020202020204"/>
                <a:cs typeface="Arabic Typesetting" panose="020F0502020204030204" pitchFamily="34" charset="0"/>
              </a:rPr>
              <a:t>2. Provided Data</a:t>
            </a:r>
          </a:p>
        </p:txBody>
      </p:sp>
    </p:spTree>
    <p:extLst>
      <p:ext uri="{BB962C8B-B14F-4D97-AF65-F5344CB8AC3E}">
        <p14:creationId xmlns:p14="http://schemas.microsoft.com/office/powerpoint/2010/main" val="1799366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8A29B37-6EFC-9479-37B9-ED652E3AC17A}"/>
              </a:ext>
            </a:extLst>
          </p:cNvPr>
          <p:cNvSpPr/>
          <p:nvPr/>
        </p:nvSpPr>
        <p:spPr>
          <a:xfrm>
            <a:off x="0" y="0"/>
            <a:ext cx="12192000" cy="6858000"/>
          </a:xfrm>
          <a:prstGeom prst="rect">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6C64C2A7-EC84-4D8C-9CA2-F6AE46F51FB6}"/>
              </a:ext>
            </a:extLst>
          </p:cNvPr>
          <p:cNvSpPr>
            <a:spLocks noGrp="1"/>
          </p:cNvSpPr>
          <p:nvPr>
            <p:ph type="title"/>
          </p:nvPr>
        </p:nvSpPr>
        <p:spPr/>
        <p:txBody>
          <a:bodyPr rtlCol="0"/>
          <a:lstStyle/>
          <a:p>
            <a:r>
              <a:rPr lang="fr-FR" dirty="0">
                <a:latin typeface="Avenir Next Condensed" panose="020B0506020202020204" pitchFamily="34" charset="0"/>
              </a:rPr>
              <a:t>3. </a:t>
            </a:r>
            <a:r>
              <a:rPr lang="en-US" sz="4000" noProof="0" dirty="0">
                <a:latin typeface="Avenir Next Condensed" panose="020B0506020202020204" pitchFamily="34" charset="0"/>
              </a:rPr>
              <a:t>Data Cleaning and Preliminary Analysis</a:t>
            </a:r>
            <a:endParaRPr lang="fr-FR" dirty="0">
              <a:latin typeface="Avenir Next Condensed" panose="020B0506020202020204" pitchFamily="34" charset="0"/>
            </a:endParaRPr>
          </a:p>
        </p:txBody>
      </p:sp>
      <p:sp>
        <p:nvSpPr>
          <p:cNvPr id="3" name="Espace réservé du texte 2">
            <a:extLst>
              <a:ext uri="{FF2B5EF4-FFF2-40B4-BE49-F238E27FC236}">
                <a16:creationId xmlns:a16="http://schemas.microsoft.com/office/drawing/2014/main" id="{56960426-AAA6-4126-93AF-30F7DEE010A4}"/>
              </a:ext>
            </a:extLst>
          </p:cNvPr>
          <p:cNvSpPr>
            <a:spLocks noGrp="1"/>
          </p:cNvSpPr>
          <p:nvPr>
            <p:ph type="body" idx="1"/>
          </p:nvPr>
        </p:nvSpPr>
        <p:spPr/>
        <p:txBody>
          <a:bodyPr rtlCol="0"/>
          <a:lstStyle/>
          <a:p>
            <a:pPr rtl="0"/>
            <a:r>
              <a:rPr lang="en-US" noProof="0" dirty="0"/>
              <a:t>Analysis of the dataset &amp; Transformation of certain variables</a:t>
            </a:r>
            <a:endParaRPr lang="en-US" noProof="0" dirty="0">
              <a:latin typeface="Avenir Next Condensed" panose="020B0506020202020204" pitchFamily="34" charset="0"/>
            </a:endParaRPr>
          </a:p>
        </p:txBody>
      </p:sp>
      <p:sp>
        <p:nvSpPr>
          <p:cNvPr id="4" name="Espace réservé du numéro de diapositive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rtlCol="0"/>
          <a:lstStyle/>
          <a:p>
            <a:pPr rtl="0"/>
            <a:fld id="{9EC71654-96A5-4280-94F3-931C61A9F92C}" type="slidenum">
              <a:rPr lang="fr-FR" smtClean="0"/>
              <a:pPr rtl="0"/>
              <a:t>9</a:t>
            </a:fld>
            <a:endParaRPr lang="fr-FR" dirty="0"/>
          </a:p>
        </p:txBody>
      </p:sp>
      <p:pic>
        <p:nvPicPr>
          <p:cNvPr id="11" name="Espace réservé d’image 10" descr="paysage urbain">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707190173"/>
      </p:ext>
    </p:extLst>
  </p:cSld>
  <p:clrMapOvr>
    <a:masterClrMapping/>
  </p:clrMapOvr>
</p:sld>
</file>

<file path=ppt/theme/theme1.xml><?xml version="1.0" encoding="utf-8"?>
<a:theme xmlns:a="http://schemas.openxmlformats.org/drawingml/2006/main" name="Thème Office">
  <a:themeElements>
    <a:clrScheme name="Contoso v2">
      <a:dk1>
        <a:sysClr val="windowText" lastClr="000000"/>
      </a:dk1>
      <a:lt1>
        <a:sysClr val="window" lastClr="FFFFFF"/>
      </a:lt1>
      <a:dk2>
        <a:srgbClr val="44546A"/>
      </a:dk2>
      <a:lt2>
        <a:srgbClr val="E7E6E6"/>
      </a:lt2>
      <a:accent1>
        <a:srgbClr val="155078"/>
      </a:accent1>
      <a:accent2>
        <a:srgbClr val="0F3955"/>
      </a:accent2>
      <a:accent3>
        <a:srgbClr val="BF678E"/>
      </a:accent3>
      <a:accent4>
        <a:srgbClr val="B2606E"/>
      </a:accent4>
      <a:accent5>
        <a:srgbClr val="731F1C"/>
      </a:accent5>
      <a:accent6>
        <a:srgbClr val="666666"/>
      </a:accent6>
      <a:hlink>
        <a:srgbClr val="BF678E"/>
      </a:hlink>
      <a:folHlink>
        <a:srgbClr val="731F1C"/>
      </a:folHlink>
    </a:clrScheme>
    <a:fontScheme name="Contoso v2">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0740359_TF88997677" id="{5343892C-2BF2-421C-916F-89845306BC33}" vid="{DC3733B7-2018-46E0-B39A-0418AB3786A5}"/>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0" ma:contentTypeDescription="Create a new document." ma:contentTypeScope="" ma:versionID="e39e7e9e36de66d473ce04bb4ab2dbb8">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dc5994665da46609c24125788630d8"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F44D11C4-B5F9-44C2-913E-1DC5DF7890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FCA88F-1E96-47BA-9B15-D836743B34D2}">
  <ds:schemaRefs>
    <ds:schemaRef ds:uri="http://schemas.microsoft.com/sharepoint/v3/contenttype/forms"/>
  </ds:schemaRefs>
</ds:datastoreItem>
</file>

<file path=customXml/itemProps3.xml><?xml version="1.0" encoding="utf-8"?>
<ds:datastoreItem xmlns:ds="http://schemas.openxmlformats.org/officeDocument/2006/customXml" ds:itemID="{E4D08007-B5F0-4B81-8CE1-43AFAA162CF7}">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Thème Office</Template>
  <TotalTime>2675</TotalTime>
  <Words>1594</Words>
  <Application>Microsoft Macintosh PowerPoint</Application>
  <PresentationFormat>Grand écran</PresentationFormat>
  <Paragraphs>288</Paragraphs>
  <Slides>31</Slides>
  <Notes>31</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31</vt:i4>
      </vt:variant>
    </vt:vector>
  </HeadingPairs>
  <TitlesOfParts>
    <vt:vector size="37" baseType="lpstr">
      <vt:lpstr>Arial</vt:lpstr>
      <vt:lpstr>Avenir Next Condensed</vt:lpstr>
      <vt:lpstr>Calibri</vt:lpstr>
      <vt:lpstr>Corbel</vt:lpstr>
      <vt:lpstr>Wingdings</vt:lpstr>
      <vt:lpstr>Thème Office</vt:lpstr>
      <vt:lpstr>Anticipating Building Consumption</vt:lpstr>
      <vt:lpstr>Sommaire </vt:lpstr>
      <vt:lpstr>1. Problem statement</vt:lpstr>
      <vt:lpstr>Objectives</vt:lpstr>
      <vt:lpstr>2. Provided data</vt:lpstr>
      <vt:lpstr>Relevés structurels et énergétiques</vt:lpstr>
      <vt:lpstr>Energy assessments</vt:lpstr>
      <vt:lpstr>Target Variables</vt:lpstr>
      <vt:lpstr>3. Data Cleaning and Preliminary Analysis</vt:lpstr>
      <vt:lpstr>Nettoyage &amp; Analyses préliminaires</vt:lpstr>
      <vt:lpstr>Nettoyage &amp; Analyses préliminaires</vt:lpstr>
      <vt:lpstr>Nettoyage &amp; Analyses préliminaires</vt:lpstr>
      <vt:lpstr>Categorical variable transformation </vt:lpstr>
      <vt:lpstr>Categorical variable transformation </vt:lpstr>
      <vt:lpstr>Categorical variable transformation ENCODING </vt:lpstr>
      <vt:lpstr>Métriques de suppression</vt:lpstr>
      <vt:lpstr>4. ModELING</vt:lpstr>
      <vt:lpstr>Choix des modèles</vt:lpstr>
      <vt:lpstr>Procédure générale</vt:lpstr>
      <vt:lpstr>Forêt aléatoire</vt:lpstr>
      <vt:lpstr>Forêt aléatoire – Sélection des hyperparamètres</vt:lpstr>
      <vt:lpstr>5. Résultats</vt:lpstr>
      <vt:lpstr>Ensemble des modèles - Consommation</vt:lpstr>
      <vt:lpstr>Ensemble des modèles - Emissions</vt:lpstr>
      <vt:lpstr>Forêt aléatoire – hyperparamètres</vt:lpstr>
      <vt:lpstr>Energy star score - consommation</vt:lpstr>
      <vt:lpstr>Energy star score - émissions</vt:lpstr>
      <vt:lpstr>Energy Star Score</vt:lpstr>
      <vt:lpstr>6. Conclusion</vt:lpstr>
      <vt:lpstr>Conclusion</vt:lpstr>
      <vt:lpstr>Merci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AnticipeR la consommation des bâtiments</dc:title>
  <dc:creator>Maud Gesbert</dc:creator>
  <cp:lastModifiedBy>Maud Gesbert</cp:lastModifiedBy>
  <cp:revision>342</cp:revision>
  <dcterms:created xsi:type="dcterms:W3CDTF">2024-05-17T07:19:39Z</dcterms:created>
  <dcterms:modified xsi:type="dcterms:W3CDTF">2025-04-18T20:37:52Z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